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80"/>
  </p:notesMasterIdLst>
  <p:sldIdLst>
    <p:sldId id="333" r:id="rId2"/>
    <p:sldId id="334" r:id="rId3"/>
    <p:sldId id="338" r:id="rId4"/>
    <p:sldId id="348" r:id="rId5"/>
    <p:sldId id="344" r:id="rId6"/>
    <p:sldId id="380" r:id="rId7"/>
    <p:sldId id="349" r:id="rId8"/>
    <p:sldId id="379" r:id="rId9"/>
    <p:sldId id="412" r:id="rId10"/>
    <p:sldId id="352" r:id="rId11"/>
    <p:sldId id="353" r:id="rId12"/>
    <p:sldId id="354" r:id="rId13"/>
    <p:sldId id="355" r:id="rId14"/>
    <p:sldId id="357" r:id="rId15"/>
    <p:sldId id="445" r:id="rId16"/>
    <p:sldId id="359" r:id="rId17"/>
    <p:sldId id="381" r:id="rId18"/>
    <p:sldId id="362" r:id="rId19"/>
    <p:sldId id="363" r:id="rId20"/>
    <p:sldId id="364" r:id="rId21"/>
    <p:sldId id="365" r:id="rId22"/>
    <p:sldId id="366" r:id="rId23"/>
    <p:sldId id="367" r:id="rId24"/>
    <p:sldId id="414" r:id="rId25"/>
    <p:sldId id="368" r:id="rId26"/>
    <p:sldId id="408" r:id="rId27"/>
    <p:sldId id="369" r:id="rId28"/>
    <p:sldId id="371" r:id="rId29"/>
    <p:sldId id="372" r:id="rId30"/>
    <p:sldId id="374" r:id="rId31"/>
    <p:sldId id="375" r:id="rId32"/>
    <p:sldId id="376" r:id="rId33"/>
    <p:sldId id="377" r:id="rId34"/>
    <p:sldId id="378" r:id="rId35"/>
    <p:sldId id="382" r:id="rId36"/>
    <p:sldId id="383" r:id="rId37"/>
    <p:sldId id="384" r:id="rId38"/>
    <p:sldId id="385" r:id="rId39"/>
    <p:sldId id="441" r:id="rId40"/>
    <p:sldId id="386" r:id="rId41"/>
    <p:sldId id="387" r:id="rId42"/>
    <p:sldId id="388" r:id="rId43"/>
    <p:sldId id="395" r:id="rId44"/>
    <p:sldId id="396" r:id="rId45"/>
    <p:sldId id="397" r:id="rId46"/>
    <p:sldId id="409" r:id="rId47"/>
    <p:sldId id="398" r:id="rId48"/>
    <p:sldId id="399" r:id="rId49"/>
    <p:sldId id="400" r:id="rId50"/>
    <p:sldId id="411" r:id="rId51"/>
    <p:sldId id="401" r:id="rId52"/>
    <p:sldId id="402" r:id="rId53"/>
    <p:sldId id="403" r:id="rId54"/>
    <p:sldId id="404" r:id="rId55"/>
    <p:sldId id="405" r:id="rId56"/>
    <p:sldId id="421" r:id="rId57"/>
    <p:sldId id="422" r:id="rId58"/>
    <p:sldId id="423" r:id="rId59"/>
    <p:sldId id="430" r:id="rId60"/>
    <p:sldId id="431" r:id="rId61"/>
    <p:sldId id="424" r:id="rId62"/>
    <p:sldId id="425" r:id="rId63"/>
    <p:sldId id="426" r:id="rId64"/>
    <p:sldId id="427" r:id="rId65"/>
    <p:sldId id="428" r:id="rId66"/>
    <p:sldId id="433" r:id="rId67"/>
    <p:sldId id="434" r:id="rId68"/>
    <p:sldId id="435" r:id="rId69"/>
    <p:sldId id="436" r:id="rId70"/>
    <p:sldId id="437" r:id="rId71"/>
    <p:sldId id="438" r:id="rId72"/>
    <p:sldId id="439" r:id="rId73"/>
    <p:sldId id="440" r:id="rId74"/>
    <p:sldId id="442" r:id="rId75"/>
    <p:sldId id="443" r:id="rId76"/>
    <p:sldId id="444" r:id="rId77"/>
    <p:sldId id="429" r:id="rId78"/>
    <p:sldId id="342" r:id="rId79"/>
  </p:sldIdLst>
  <p:sldSz cx="9144000" cy="6858000" type="screen4x3"/>
  <p:notesSz cx="6973888" cy="9236075"/>
  <p:defaultTextStyle>
    <a:defPPr>
      <a:defRPr lang="en-US"/>
    </a:defPPr>
    <a:lvl1pPr algn="l" rtl="0" eaLnBrk="0" fontAlgn="base" hangingPunct="0">
      <a:spcBef>
        <a:spcPct val="0"/>
      </a:spcBef>
      <a:spcAft>
        <a:spcPct val="0"/>
      </a:spcAft>
      <a:defRPr kern="1200">
        <a:solidFill>
          <a:schemeClr val="tx1"/>
        </a:solidFill>
        <a:latin typeface="Tahoma" charset="0"/>
        <a:ea typeface="+mn-ea"/>
        <a:cs typeface="Times New Roman" pitchFamily="18" charset="0"/>
      </a:defRPr>
    </a:lvl1pPr>
    <a:lvl2pPr marL="457200" algn="l" rtl="0" eaLnBrk="0" fontAlgn="base" hangingPunct="0">
      <a:spcBef>
        <a:spcPct val="0"/>
      </a:spcBef>
      <a:spcAft>
        <a:spcPct val="0"/>
      </a:spcAft>
      <a:defRPr kern="1200">
        <a:solidFill>
          <a:schemeClr val="tx1"/>
        </a:solidFill>
        <a:latin typeface="Tahoma" charset="0"/>
        <a:ea typeface="+mn-ea"/>
        <a:cs typeface="Times New Roman" pitchFamily="18" charset="0"/>
      </a:defRPr>
    </a:lvl2pPr>
    <a:lvl3pPr marL="914400" algn="l" rtl="0" eaLnBrk="0" fontAlgn="base" hangingPunct="0">
      <a:spcBef>
        <a:spcPct val="0"/>
      </a:spcBef>
      <a:spcAft>
        <a:spcPct val="0"/>
      </a:spcAft>
      <a:defRPr kern="1200">
        <a:solidFill>
          <a:schemeClr val="tx1"/>
        </a:solidFill>
        <a:latin typeface="Tahoma" charset="0"/>
        <a:ea typeface="+mn-ea"/>
        <a:cs typeface="Times New Roman" pitchFamily="18" charset="0"/>
      </a:defRPr>
    </a:lvl3pPr>
    <a:lvl4pPr marL="1371600" algn="l" rtl="0" eaLnBrk="0" fontAlgn="base" hangingPunct="0">
      <a:spcBef>
        <a:spcPct val="0"/>
      </a:spcBef>
      <a:spcAft>
        <a:spcPct val="0"/>
      </a:spcAft>
      <a:defRPr kern="1200">
        <a:solidFill>
          <a:schemeClr val="tx1"/>
        </a:solidFill>
        <a:latin typeface="Tahoma" charset="0"/>
        <a:ea typeface="+mn-ea"/>
        <a:cs typeface="Times New Roman" pitchFamily="18" charset="0"/>
      </a:defRPr>
    </a:lvl4pPr>
    <a:lvl5pPr marL="1828800" algn="l" rtl="0" eaLnBrk="0" fontAlgn="base" hangingPunct="0">
      <a:spcBef>
        <a:spcPct val="0"/>
      </a:spcBef>
      <a:spcAft>
        <a:spcPct val="0"/>
      </a:spcAft>
      <a:defRPr kern="1200">
        <a:solidFill>
          <a:schemeClr val="tx1"/>
        </a:solidFill>
        <a:latin typeface="Tahoma" charset="0"/>
        <a:ea typeface="+mn-ea"/>
        <a:cs typeface="Times New Roman" pitchFamily="18" charset="0"/>
      </a:defRPr>
    </a:lvl5pPr>
    <a:lvl6pPr marL="2286000" algn="l" defTabSz="914400" rtl="0" eaLnBrk="1" latinLnBrk="0" hangingPunct="1">
      <a:defRPr kern="1200">
        <a:solidFill>
          <a:schemeClr val="tx1"/>
        </a:solidFill>
        <a:latin typeface="Tahoma" charset="0"/>
        <a:ea typeface="+mn-ea"/>
        <a:cs typeface="Times New Roman" pitchFamily="18" charset="0"/>
      </a:defRPr>
    </a:lvl6pPr>
    <a:lvl7pPr marL="2743200" algn="l" defTabSz="914400" rtl="0" eaLnBrk="1" latinLnBrk="0" hangingPunct="1">
      <a:defRPr kern="1200">
        <a:solidFill>
          <a:schemeClr val="tx1"/>
        </a:solidFill>
        <a:latin typeface="Tahoma" charset="0"/>
        <a:ea typeface="+mn-ea"/>
        <a:cs typeface="Times New Roman" pitchFamily="18" charset="0"/>
      </a:defRPr>
    </a:lvl7pPr>
    <a:lvl8pPr marL="3200400" algn="l" defTabSz="914400" rtl="0" eaLnBrk="1" latinLnBrk="0" hangingPunct="1">
      <a:defRPr kern="1200">
        <a:solidFill>
          <a:schemeClr val="tx1"/>
        </a:solidFill>
        <a:latin typeface="Tahoma" charset="0"/>
        <a:ea typeface="+mn-ea"/>
        <a:cs typeface="Times New Roman" pitchFamily="18" charset="0"/>
      </a:defRPr>
    </a:lvl8pPr>
    <a:lvl9pPr marL="3657600" algn="l" defTabSz="914400" rtl="0" eaLnBrk="1" latinLnBrk="0" hangingPunct="1">
      <a:defRPr kern="1200">
        <a:solidFill>
          <a:schemeClr val="tx1"/>
        </a:solidFill>
        <a:latin typeface="Tahoma" charset="0"/>
        <a:ea typeface="+mn-ea"/>
        <a:cs typeface="Times New Roman" pitchFamily="18"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5DD96"/>
    <a:srgbClr val="FFFF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4600" autoAdjust="0"/>
    <p:restoredTop sz="94660"/>
  </p:normalViewPr>
  <p:slideViewPr>
    <p:cSldViewPr>
      <p:cViewPr>
        <p:scale>
          <a:sx n="100" d="100"/>
          <a:sy n="100" d="100"/>
        </p:scale>
        <p:origin x="-504" y="-72"/>
      </p:cViewPr>
      <p:guideLst>
        <p:guide orient="horz" pos="2160"/>
        <p:guide pos="2880"/>
      </p:guideLst>
    </p:cSldViewPr>
  </p:slideViewPr>
  <p:outlineViewPr>
    <p:cViewPr>
      <p:scale>
        <a:sx n="25" d="100"/>
        <a:sy n="25"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6562" name="Rectangle 2"/>
          <p:cNvSpPr>
            <a:spLocks noGrp="1" noChangeArrowheads="1"/>
          </p:cNvSpPr>
          <p:nvPr>
            <p:ph type="hdr" sz="quarter"/>
          </p:nvPr>
        </p:nvSpPr>
        <p:spPr bwMode="auto">
          <a:xfrm>
            <a:off x="0" y="0"/>
            <a:ext cx="30226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549" tIns="46276" rIns="92549" bIns="46276" numCol="1" anchor="t" anchorCtr="0" compatLnSpc="1">
            <a:prstTxWarp prst="textNoShape">
              <a:avLst/>
            </a:prstTxWarp>
          </a:bodyPr>
          <a:lstStyle>
            <a:lvl1pPr eaLnBrk="1" hangingPunct="1">
              <a:defRPr sz="1200">
                <a:latin typeface="Times New Roman" pitchFamily="18" charset="0"/>
              </a:defRPr>
            </a:lvl1pPr>
          </a:lstStyle>
          <a:p>
            <a:pPr>
              <a:defRPr/>
            </a:pPr>
            <a:endParaRPr lang="en-US"/>
          </a:p>
        </p:txBody>
      </p:sp>
      <p:sp>
        <p:nvSpPr>
          <p:cNvPr id="66563" name="Rectangle 3"/>
          <p:cNvSpPr>
            <a:spLocks noGrp="1" noChangeArrowheads="1"/>
          </p:cNvSpPr>
          <p:nvPr>
            <p:ph type="dt" idx="1"/>
          </p:nvPr>
        </p:nvSpPr>
        <p:spPr bwMode="auto">
          <a:xfrm>
            <a:off x="3951290" y="0"/>
            <a:ext cx="3021012"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549" tIns="46276" rIns="92549" bIns="46276" numCol="1" anchor="t" anchorCtr="0" compatLnSpc="1">
            <a:prstTxWarp prst="textNoShape">
              <a:avLst/>
            </a:prstTxWarp>
          </a:bodyPr>
          <a:lstStyle>
            <a:lvl1pPr algn="r" eaLnBrk="1" hangingPunct="1">
              <a:defRPr sz="1200">
                <a:latin typeface="Times New Roman" pitchFamily="18" charset="0"/>
              </a:defRPr>
            </a:lvl1pPr>
          </a:lstStyle>
          <a:p>
            <a:pPr>
              <a:defRPr/>
            </a:pPr>
            <a:endParaRPr lang="en-US"/>
          </a:p>
        </p:txBody>
      </p:sp>
      <p:sp>
        <p:nvSpPr>
          <p:cNvPr id="61444" name="Rectangle 4"/>
          <p:cNvSpPr>
            <a:spLocks noGrp="1" noRot="1" noChangeAspect="1" noChangeArrowheads="1" noTextEdit="1"/>
          </p:cNvSpPr>
          <p:nvPr>
            <p:ph type="sldImg" idx="2"/>
          </p:nvPr>
        </p:nvSpPr>
        <p:spPr bwMode="auto">
          <a:xfrm>
            <a:off x="1177925" y="692150"/>
            <a:ext cx="4618038" cy="346392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6565" name="Rectangle 5"/>
          <p:cNvSpPr>
            <a:spLocks noGrp="1" noChangeArrowheads="1"/>
          </p:cNvSpPr>
          <p:nvPr>
            <p:ph type="body" sz="quarter" idx="3"/>
          </p:nvPr>
        </p:nvSpPr>
        <p:spPr bwMode="auto">
          <a:xfrm>
            <a:off x="696913" y="4387850"/>
            <a:ext cx="5580062" cy="4154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549" tIns="46276" rIns="92549" bIns="4627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6566" name="Rectangle 6"/>
          <p:cNvSpPr>
            <a:spLocks noGrp="1" noChangeArrowheads="1"/>
          </p:cNvSpPr>
          <p:nvPr>
            <p:ph type="ftr" sz="quarter" idx="4"/>
          </p:nvPr>
        </p:nvSpPr>
        <p:spPr bwMode="auto">
          <a:xfrm>
            <a:off x="0" y="8774115"/>
            <a:ext cx="3022600"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549" tIns="46276" rIns="92549" bIns="46276" numCol="1" anchor="b" anchorCtr="0" compatLnSpc="1">
            <a:prstTxWarp prst="textNoShape">
              <a:avLst/>
            </a:prstTxWarp>
          </a:bodyPr>
          <a:lstStyle>
            <a:lvl1pPr eaLnBrk="1" hangingPunct="1">
              <a:defRPr sz="1200">
                <a:latin typeface="Times New Roman" pitchFamily="18" charset="0"/>
              </a:defRPr>
            </a:lvl1pPr>
          </a:lstStyle>
          <a:p>
            <a:pPr>
              <a:defRPr/>
            </a:pPr>
            <a:endParaRPr lang="en-US"/>
          </a:p>
        </p:txBody>
      </p:sp>
      <p:sp>
        <p:nvSpPr>
          <p:cNvPr id="66567" name="Rectangle 7"/>
          <p:cNvSpPr>
            <a:spLocks noGrp="1" noChangeArrowheads="1"/>
          </p:cNvSpPr>
          <p:nvPr>
            <p:ph type="sldNum" sz="quarter" idx="5"/>
          </p:nvPr>
        </p:nvSpPr>
        <p:spPr bwMode="auto">
          <a:xfrm>
            <a:off x="3951290" y="8774115"/>
            <a:ext cx="3021012"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549" tIns="46276" rIns="92549" bIns="46276" numCol="1" anchor="b" anchorCtr="0" compatLnSpc="1">
            <a:prstTxWarp prst="textNoShape">
              <a:avLst/>
            </a:prstTxWarp>
          </a:bodyPr>
          <a:lstStyle>
            <a:lvl1pPr algn="r" eaLnBrk="1" hangingPunct="1">
              <a:defRPr sz="1200">
                <a:latin typeface="Times New Roman" pitchFamily="18" charset="0"/>
              </a:defRPr>
            </a:lvl1pPr>
          </a:lstStyle>
          <a:p>
            <a:pPr>
              <a:defRPr/>
            </a:pPr>
            <a:fld id="{69DDF796-607C-4820-8BC2-47C936BFB1AB}" type="slidenum">
              <a:rPr lang="en-US"/>
              <a:pPr>
                <a:defRPr/>
              </a:pPr>
              <a:t>‹#›</a:t>
            </a:fld>
            <a:endParaRPr lang="en-US" dirty="0"/>
          </a:p>
        </p:txBody>
      </p:sp>
    </p:spTree>
    <p:extLst>
      <p:ext uri="{BB962C8B-B14F-4D97-AF65-F5344CB8AC3E}">
        <p14:creationId xmlns:p14="http://schemas.microsoft.com/office/powerpoint/2010/main" val="210012640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Freeform 4"/>
          <p:cNvSpPr>
            <a:spLocks/>
          </p:cNvSpPr>
          <p:nvPr/>
        </p:nvSpPr>
        <p:spPr bwMode="auto">
          <a:xfrm>
            <a:off x="285750" y="2803525"/>
            <a:ext cx="1588" cy="3035300"/>
          </a:xfrm>
          <a:custGeom>
            <a:avLst/>
            <a:gdLst>
              <a:gd name="T0" fmla="*/ 0 w 1588"/>
              <a:gd name="T1" fmla="*/ 0 h 1912"/>
              <a:gd name="T2" fmla="*/ 0 w 1588"/>
              <a:gd name="T3" fmla="*/ 2147483647 h 1912"/>
              <a:gd name="T4" fmla="*/ 0 w 1588"/>
              <a:gd name="T5" fmla="*/ 2147483647 h 1912"/>
              <a:gd name="T6" fmla="*/ 0 w 1588"/>
              <a:gd name="T7" fmla="*/ 2147483647 h 1912"/>
              <a:gd name="T8" fmla="*/ 0 w 1588"/>
              <a:gd name="T9" fmla="*/ 2147483647 h 1912"/>
              <a:gd name="T10" fmla="*/ 0 w 1588"/>
              <a:gd name="T11" fmla="*/ 2147483647 h 1912"/>
              <a:gd name="T12" fmla="*/ 0 w 1588"/>
              <a:gd name="T13" fmla="*/ 0 h 1912"/>
              <a:gd name="T14" fmla="*/ 0 w 1588"/>
              <a:gd name="T15" fmla="*/ 0 h 191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588" h="1912">
                <a:moveTo>
                  <a:pt x="0" y="0"/>
                </a:moveTo>
                <a:lnTo>
                  <a:pt x="0" y="6"/>
                </a:lnTo>
                <a:lnTo>
                  <a:pt x="0" y="60"/>
                </a:lnTo>
                <a:lnTo>
                  <a:pt x="0" y="1912"/>
                </a:lnTo>
                <a:lnTo>
                  <a:pt x="0" y="0"/>
                </a:lnTo>
                <a:close/>
              </a:path>
            </a:pathLst>
          </a:custGeom>
          <a:solidFill>
            <a:srgbClr val="6BBA2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TT"/>
          </a:p>
        </p:txBody>
      </p:sp>
      <p:sp>
        <p:nvSpPr>
          <p:cNvPr id="199682" name="Rectangle 2"/>
          <p:cNvSpPr>
            <a:spLocks noGrp="1" noChangeArrowheads="1"/>
          </p:cNvSpPr>
          <p:nvPr>
            <p:ph type="ctrTitle" sz="quarter"/>
          </p:nvPr>
        </p:nvSpPr>
        <p:spPr>
          <a:xfrm>
            <a:off x="685800" y="1997075"/>
            <a:ext cx="7772400" cy="1431925"/>
          </a:xfrm>
        </p:spPr>
        <p:txBody>
          <a:bodyPr anchor="b" anchorCtr="1"/>
          <a:lstStyle>
            <a:lvl1pPr algn="ctr">
              <a:defRPr/>
            </a:lvl1pPr>
          </a:lstStyle>
          <a:p>
            <a:pPr lvl="0"/>
            <a:r>
              <a:rPr lang="en-US" noProof="0" smtClean="0"/>
              <a:t>Click to edit Master title style</a:t>
            </a:r>
          </a:p>
        </p:txBody>
      </p:sp>
      <p:sp>
        <p:nvSpPr>
          <p:cNvPr id="199683" name="Rectangle 3"/>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pPr lvl="0"/>
            <a:r>
              <a:rPr lang="en-US" noProof="0" smtClean="0"/>
              <a:t>Click to edit Master subtitle style</a:t>
            </a:r>
          </a:p>
        </p:txBody>
      </p:sp>
      <p:sp>
        <p:nvSpPr>
          <p:cNvPr id="5" name="Rectangle 5"/>
          <p:cNvSpPr>
            <a:spLocks noGrp="1" noChangeArrowheads="1"/>
          </p:cNvSpPr>
          <p:nvPr>
            <p:ph type="ftr" sz="quarter" idx="10"/>
          </p:nvPr>
        </p:nvSpPr>
        <p:spPr/>
        <p:txBody>
          <a:bodyPr/>
          <a:lstStyle>
            <a:lvl1pPr>
              <a:defRPr/>
            </a:lvl1pPr>
          </a:lstStyle>
          <a:p>
            <a:pPr>
              <a:defRPr/>
            </a:pPr>
            <a:endParaRPr lang="en-US"/>
          </a:p>
        </p:txBody>
      </p:sp>
      <p:sp>
        <p:nvSpPr>
          <p:cNvPr id="6" name="Rectangle 6"/>
          <p:cNvSpPr>
            <a:spLocks noGrp="1" noChangeArrowheads="1"/>
          </p:cNvSpPr>
          <p:nvPr>
            <p:ph type="sldNum" sz="quarter" idx="11"/>
          </p:nvPr>
        </p:nvSpPr>
        <p:spPr/>
        <p:txBody>
          <a:bodyPr/>
          <a:lstStyle>
            <a:lvl1pPr>
              <a:defRPr/>
            </a:lvl1pPr>
          </a:lstStyle>
          <a:p>
            <a:pPr>
              <a:defRPr/>
            </a:pPr>
            <a:fld id="{DF94F2E1-70FF-4AD3-B49D-FC54F5CD445D}" type="slidenum">
              <a:rPr lang="en-US"/>
              <a:pPr>
                <a:defRPr/>
              </a:pPr>
              <a:t>‹#›</a:t>
            </a:fld>
            <a:endParaRPr lang="en-US" dirty="0"/>
          </a:p>
        </p:txBody>
      </p:sp>
      <p:sp>
        <p:nvSpPr>
          <p:cNvPr id="7" name="Rectangle 7"/>
          <p:cNvSpPr>
            <a:spLocks noGrp="1" noChangeArrowheads="1"/>
          </p:cNvSpPr>
          <p:nvPr>
            <p:ph type="dt" sz="quarter" idx="12"/>
          </p:nvPr>
        </p:nvSpPr>
        <p:spPr/>
        <p:txBody>
          <a:bodyPr/>
          <a:lstStyle>
            <a:lvl1pPr>
              <a:defRPr/>
            </a:lvl1pPr>
          </a:lstStyle>
          <a:p>
            <a:pPr>
              <a:defRPr/>
            </a:pPr>
            <a:endParaRPr lang="en-US"/>
          </a:p>
        </p:txBody>
      </p:sp>
    </p:spTree>
    <p:extLst>
      <p:ext uri="{BB962C8B-B14F-4D97-AF65-F5344CB8AC3E}">
        <p14:creationId xmlns:p14="http://schemas.microsoft.com/office/powerpoint/2010/main" val="28311634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TT"/>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TT"/>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EE74255-297B-45D1-A06E-00BAEFC217B6}" type="slidenum">
              <a:rPr lang="en-US"/>
              <a:pPr>
                <a:defRPr/>
              </a:pPr>
              <a:t>‹#›</a:t>
            </a:fld>
            <a:endParaRPr lang="en-US" dirty="0"/>
          </a:p>
        </p:txBody>
      </p:sp>
    </p:spTree>
    <p:extLst>
      <p:ext uri="{BB962C8B-B14F-4D97-AF65-F5344CB8AC3E}">
        <p14:creationId xmlns:p14="http://schemas.microsoft.com/office/powerpoint/2010/main" val="6957769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92100"/>
            <a:ext cx="2057400" cy="5727700"/>
          </a:xfrm>
        </p:spPr>
        <p:txBody>
          <a:bodyPr vert="eaVert"/>
          <a:lstStyle/>
          <a:p>
            <a:r>
              <a:rPr lang="en-US" smtClean="0"/>
              <a:t>Click to edit Master title style</a:t>
            </a:r>
            <a:endParaRPr lang="en-TT"/>
          </a:p>
        </p:txBody>
      </p:sp>
      <p:sp>
        <p:nvSpPr>
          <p:cNvPr id="3" name="Vertical Text Placeholder 2"/>
          <p:cNvSpPr>
            <a:spLocks noGrp="1"/>
          </p:cNvSpPr>
          <p:nvPr>
            <p:ph type="body" orient="vert" idx="1"/>
          </p:nvPr>
        </p:nvSpPr>
        <p:spPr>
          <a:xfrm>
            <a:off x="457200" y="292100"/>
            <a:ext cx="6019800" cy="5727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TT"/>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C01E6D8-560C-4636-9477-DD42194054CE}" type="slidenum">
              <a:rPr lang="en-US"/>
              <a:pPr>
                <a:defRPr/>
              </a:pPr>
              <a:t>‹#›</a:t>
            </a:fld>
            <a:endParaRPr lang="en-US" dirty="0"/>
          </a:p>
        </p:txBody>
      </p:sp>
    </p:spTree>
    <p:extLst>
      <p:ext uri="{BB962C8B-B14F-4D97-AF65-F5344CB8AC3E}">
        <p14:creationId xmlns:p14="http://schemas.microsoft.com/office/powerpoint/2010/main" val="39987541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TT"/>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TT"/>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94C06B-8483-495F-A8BB-7345BFA5B6AA}" type="slidenum">
              <a:rPr lang="en-US"/>
              <a:pPr>
                <a:defRPr/>
              </a:pPr>
              <a:t>‹#›</a:t>
            </a:fld>
            <a:endParaRPr lang="en-US" dirty="0"/>
          </a:p>
        </p:txBody>
      </p:sp>
    </p:spTree>
    <p:extLst>
      <p:ext uri="{BB962C8B-B14F-4D97-AF65-F5344CB8AC3E}">
        <p14:creationId xmlns:p14="http://schemas.microsoft.com/office/powerpoint/2010/main" val="31567348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TT"/>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C019EA4-6711-493F-BD7E-0941A1A35B3C}" type="slidenum">
              <a:rPr lang="en-US"/>
              <a:pPr>
                <a:defRPr/>
              </a:pPr>
              <a:t>‹#›</a:t>
            </a:fld>
            <a:endParaRPr lang="en-US" dirty="0"/>
          </a:p>
        </p:txBody>
      </p:sp>
    </p:spTree>
    <p:extLst>
      <p:ext uri="{BB962C8B-B14F-4D97-AF65-F5344CB8AC3E}">
        <p14:creationId xmlns:p14="http://schemas.microsoft.com/office/powerpoint/2010/main" val="24192497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TT"/>
          </a:p>
        </p:txBody>
      </p:sp>
      <p:sp>
        <p:nvSpPr>
          <p:cNvPr id="3" name="Content Placeholder 2"/>
          <p:cNvSpPr>
            <a:spLocks noGrp="1"/>
          </p:cNvSpPr>
          <p:nvPr>
            <p:ph sz="half" idx="1"/>
          </p:nvPr>
        </p:nvSpPr>
        <p:spPr>
          <a:xfrm>
            <a:off x="457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TT"/>
          </a:p>
        </p:txBody>
      </p:sp>
      <p:sp>
        <p:nvSpPr>
          <p:cNvPr id="4" name="Content Placeholder 3"/>
          <p:cNvSpPr>
            <a:spLocks noGrp="1"/>
          </p:cNvSpPr>
          <p:nvPr>
            <p:ph sz="half" idx="2"/>
          </p:nvPr>
        </p:nvSpPr>
        <p:spPr>
          <a:xfrm>
            <a:off x="4648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TT"/>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B6A1308-BE52-41B3-9F1F-A128204DBB42}" type="slidenum">
              <a:rPr lang="en-US"/>
              <a:pPr>
                <a:defRPr/>
              </a:pPr>
              <a:t>‹#›</a:t>
            </a:fld>
            <a:endParaRPr lang="en-US" dirty="0"/>
          </a:p>
        </p:txBody>
      </p:sp>
    </p:spTree>
    <p:extLst>
      <p:ext uri="{BB962C8B-B14F-4D97-AF65-F5344CB8AC3E}">
        <p14:creationId xmlns:p14="http://schemas.microsoft.com/office/powerpoint/2010/main" val="12449249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TT"/>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TT"/>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TT"/>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50049763-E955-4F98-99F4-9A04AFE61929}" type="slidenum">
              <a:rPr lang="en-US"/>
              <a:pPr>
                <a:defRPr/>
              </a:pPr>
              <a:t>‹#›</a:t>
            </a:fld>
            <a:endParaRPr lang="en-US" dirty="0"/>
          </a:p>
        </p:txBody>
      </p:sp>
    </p:spTree>
    <p:extLst>
      <p:ext uri="{BB962C8B-B14F-4D97-AF65-F5344CB8AC3E}">
        <p14:creationId xmlns:p14="http://schemas.microsoft.com/office/powerpoint/2010/main" val="11731777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TT"/>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BB63312A-168D-4990-9324-8F8A474EF094}" type="slidenum">
              <a:rPr lang="en-US"/>
              <a:pPr>
                <a:defRPr/>
              </a:pPr>
              <a:t>‹#›</a:t>
            </a:fld>
            <a:endParaRPr lang="en-US" dirty="0"/>
          </a:p>
        </p:txBody>
      </p:sp>
    </p:spTree>
    <p:extLst>
      <p:ext uri="{BB962C8B-B14F-4D97-AF65-F5344CB8AC3E}">
        <p14:creationId xmlns:p14="http://schemas.microsoft.com/office/powerpoint/2010/main" val="1055472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E5D740D2-BD70-4C78-B48E-F593F4F398E1}" type="slidenum">
              <a:rPr lang="en-US"/>
              <a:pPr>
                <a:defRPr/>
              </a:pPr>
              <a:t>‹#›</a:t>
            </a:fld>
            <a:endParaRPr lang="en-US" dirty="0"/>
          </a:p>
        </p:txBody>
      </p:sp>
    </p:spTree>
    <p:extLst>
      <p:ext uri="{BB962C8B-B14F-4D97-AF65-F5344CB8AC3E}">
        <p14:creationId xmlns:p14="http://schemas.microsoft.com/office/powerpoint/2010/main" val="30808018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TT"/>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TT"/>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2C09E79-2154-4075-842B-DA380EBA2004}" type="slidenum">
              <a:rPr lang="en-US"/>
              <a:pPr>
                <a:defRPr/>
              </a:pPr>
              <a:t>‹#›</a:t>
            </a:fld>
            <a:endParaRPr lang="en-US" dirty="0"/>
          </a:p>
        </p:txBody>
      </p:sp>
    </p:spTree>
    <p:extLst>
      <p:ext uri="{BB962C8B-B14F-4D97-AF65-F5344CB8AC3E}">
        <p14:creationId xmlns:p14="http://schemas.microsoft.com/office/powerpoint/2010/main" val="10664626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TT"/>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TT"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AF63C21-4C23-4D32-A6AB-247D084E1A82}" type="slidenum">
              <a:rPr lang="en-US"/>
              <a:pPr>
                <a:defRPr/>
              </a:pPr>
              <a:t>‹#›</a:t>
            </a:fld>
            <a:endParaRPr lang="en-US" dirty="0"/>
          </a:p>
        </p:txBody>
      </p:sp>
    </p:spTree>
    <p:extLst>
      <p:ext uri="{BB962C8B-B14F-4D97-AF65-F5344CB8AC3E}">
        <p14:creationId xmlns:p14="http://schemas.microsoft.com/office/powerpoint/2010/main" val="28192739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98658" name="Rectangle 2"/>
          <p:cNvSpPr>
            <a:spLocks noGrp="1" noChangeArrowheads="1"/>
          </p:cNvSpPr>
          <p:nvPr>
            <p:ph type="title"/>
          </p:nvPr>
        </p:nvSpPr>
        <p:spPr bwMode="auto">
          <a:xfrm>
            <a:off x="457200" y="292100"/>
            <a:ext cx="8229600" cy="1384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98659" name="Rectangle 3"/>
          <p:cNvSpPr>
            <a:spLocks noGrp="1" noChangeArrowheads="1"/>
          </p:cNvSpPr>
          <p:nvPr>
            <p:ph type="body" idx="1"/>
          </p:nvPr>
        </p:nvSpPr>
        <p:spPr bwMode="auto">
          <a:xfrm>
            <a:off x="457200" y="1905000"/>
            <a:ext cx="82296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98660"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400">
                <a:effectLst>
                  <a:outerShdw blurRad="38100" dist="38100" dir="2700000" algn="tl">
                    <a:srgbClr val="000000"/>
                  </a:outerShdw>
                </a:effectLst>
                <a:latin typeface="Arial" charset="0"/>
              </a:defRPr>
            </a:lvl1pPr>
          </a:lstStyle>
          <a:p>
            <a:pPr>
              <a:defRPr/>
            </a:pPr>
            <a:endParaRPr lang="en-US"/>
          </a:p>
        </p:txBody>
      </p:sp>
      <p:sp>
        <p:nvSpPr>
          <p:cNvPr id="198661"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400">
                <a:effectLst>
                  <a:outerShdw blurRad="38100" dist="38100" dir="2700000" algn="tl">
                    <a:srgbClr val="000000"/>
                  </a:outerShdw>
                </a:effectLst>
                <a:latin typeface="Arial" charset="0"/>
              </a:defRPr>
            </a:lvl1pPr>
          </a:lstStyle>
          <a:p>
            <a:pPr>
              <a:defRPr/>
            </a:pPr>
            <a:endParaRPr lang="en-US"/>
          </a:p>
        </p:txBody>
      </p:sp>
      <p:sp>
        <p:nvSpPr>
          <p:cNvPr id="198662"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400">
                <a:effectLst>
                  <a:outerShdw blurRad="38100" dist="38100" dir="2700000" algn="tl">
                    <a:srgbClr val="000000"/>
                  </a:outerShdw>
                </a:effectLst>
                <a:latin typeface="Arial" charset="0"/>
              </a:defRPr>
            </a:lvl1pPr>
          </a:lstStyle>
          <a:p>
            <a:pPr>
              <a:defRPr/>
            </a:pPr>
            <a:fld id="{D2022E24-5895-4D1B-B1CF-817C62BCEFC9}" type="slidenum">
              <a:rPr lang="en-US"/>
              <a:pPr>
                <a:defRPr/>
              </a:pPr>
              <a:t>‹#›</a:t>
            </a:fld>
            <a:endParaRPr lang="en-US" dirty="0"/>
          </a:p>
        </p:txBody>
      </p:sp>
    </p:spTree>
  </p:cSld>
  <p:clrMap bg1="dk1" tx1="lt1" bg2="dk2" tx2="lt2" accent1="accent1" accent2="accent2" accent3="accent3" accent4="accent4" accent5="accent5" accent6="accent6" hlink="hlink" folHlink="folHlink"/>
  <p:sldLayoutIdLst>
    <p:sldLayoutId id="2147483935" r:id="rId1"/>
    <p:sldLayoutId id="2147483925" r:id="rId2"/>
    <p:sldLayoutId id="2147483926" r:id="rId3"/>
    <p:sldLayoutId id="2147483927" r:id="rId4"/>
    <p:sldLayoutId id="2147483928" r:id="rId5"/>
    <p:sldLayoutId id="2147483929" r:id="rId6"/>
    <p:sldLayoutId id="2147483930" r:id="rId7"/>
    <p:sldLayoutId id="2147483931" r:id="rId8"/>
    <p:sldLayoutId id="2147483932" r:id="rId9"/>
    <p:sldLayoutId id="2147483933" r:id="rId10"/>
    <p:sldLayoutId id="2147483934" r:id="rId11"/>
  </p:sldLayoutIdLst>
  <p:hf hdr="0" ftr="0" dt="0"/>
  <p:txStyles>
    <p:titleStyle>
      <a:lvl1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defRPr>
      </a:lvl2pPr>
      <a:lvl3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defRPr>
      </a:lvl3pPr>
      <a:lvl4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defRPr>
      </a:lvl4pPr>
      <a:lvl5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charset="0"/>
        </a:defRPr>
      </a:lvl9pPr>
    </p:titleStyle>
    <p:bodyStyle>
      <a:lvl1pPr marL="342900" indent="-342900" algn="l" rtl="0" eaLnBrk="0" fontAlgn="base" hangingPunct="0">
        <a:spcBef>
          <a:spcPct val="20000"/>
        </a:spcBef>
        <a:spcAft>
          <a:spcPct val="0"/>
        </a:spcAft>
        <a:buClr>
          <a:schemeClr val="hlink"/>
        </a:buClr>
        <a:buSzPct val="12000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Font typeface="Tahoma" charset="0"/>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120000"/>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Font typeface="Tahoma" charset="0"/>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audio" Target="file:///E:\Music\Muzak%20Stimulus%20Progression%202-%20Elevator%20Music%20Cover%20of%20Lady%20Blue.mp3" TargetMode="Externa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www.finance.tt/"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eaLnBrk="1" hangingPunct="1">
              <a:defRPr/>
            </a:pPr>
            <a:r>
              <a:rPr lang="en-TT" b="1" kern="1200" dirty="0" smtClean="0">
                <a:ln w="6350">
                  <a:noFill/>
                </a:ln>
                <a:solidFill>
                  <a:srgbClr val="FFC000"/>
                </a:solidFill>
                <a:effectLst>
                  <a:outerShdw blurRad="114300" dist="101600" dir="2700000" algn="tl" rotWithShape="0">
                    <a:srgbClr val="000000">
                      <a:alpha val="40000"/>
                    </a:srgbClr>
                  </a:outerShdw>
                </a:effectLst>
                <a:latin typeface="Times New Roman" pitchFamily="18" charset="0"/>
                <a:cs typeface="Times New Roman" pitchFamily="18" charset="0"/>
              </a:rPr>
              <a:t>MINISTRY OF FINANCE AND THE ECONOMY</a:t>
            </a:r>
            <a:endParaRPr lang="en-TT" b="1" spc="300" dirty="0" smtClean="0">
              <a:ln w="11430" cmpd="sng">
                <a:solidFill>
                  <a:schemeClr val="accent1">
                    <a:tint val="10000"/>
                  </a:schemeClr>
                </a:solidFill>
                <a:prstDash val="solid"/>
                <a:miter lim="800000"/>
              </a:ln>
              <a:solidFill>
                <a:srgbClr val="FFC000"/>
              </a:solidFill>
              <a:effectLst>
                <a:glow rad="45500">
                  <a:schemeClr val="accent1">
                    <a:satMod val="220000"/>
                    <a:alpha val="35000"/>
                  </a:schemeClr>
                </a:glow>
              </a:effectLst>
              <a:latin typeface="Times New Roman" pitchFamily="18" charset="0"/>
              <a:cs typeface="Times New Roman" pitchFamily="18" charset="0"/>
            </a:endParaRPr>
          </a:p>
        </p:txBody>
      </p:sp>
      <p:sp>
        <p:nvSpPr>
          <p:cNvPr id="3" name="Content Placeholder 2"/>
          <p:cNvSpPr>
            <a:spLocks noGrp="1"/>
          </p:cNvSpPr>
          <p:nvPr>
            <p:ph idx="1"/>
          </p:nvPr>
        </p:nvSpPr>
        <p:spPr>
          <a:xfrm>
            <a:off x="152400" y="1752600"/>
            <a:ext cx="8991600" cy="5029200"/>
          </a:xfrm>
        </p:spPr>
        <p:txBody>
          <a:bodyPr/>
          <a:lstStyle/>
          <a:p>
            <a:pPr marL="0" indent="0" algn="ctr">
              <a:buFontTx/>
              <a:buNone/>
              <a:defRPr/>
            </a:pPr>
            <a:r>
              <a:rPr lang="en-TT" b="1" i="1" kern="1200" dirty="0" smtClean="0">
                <a:ln w="6350">
                  <a:noFill/>
                </a:ln>
                <a:solidFill>
                  <a:srgbClr val="FFC000"/>
                </a:solidFill>
                <a:effectLst>
                  <a:outerShdw blurRad="114300" dist="101600" dir="2700000" algn="tl" rotWithShape="0">
                    <a:srgbClr val="000000">
                      <a:alpha val="40000"/>
                    </a:srgbClr>
                  </a:outerShdw>
                </a:effectLst>
                <a:latin typeface="Book Antiqua" pitchFamily="18" charset="0"/>
                <a:ea typeface="+mj-ea"/>
                <a:cs typeface="+mj-cs"/>
              </a:rPr>
              <a:t>CENTRAL TENDERS BOARD DIVISION</a:t>
            </a:r>
          </a:p>
          <a:p>
            <a:pPr marL="0" indent="0" algn="ctr" eaLnBrk="1" hangingPunct="1">
              <a:buFontTx/>
              <a:buNone/>
              <a:defRPr/>
            </a:pPr>
            <a:r>
              <a:rPr lang="en-TT" sz="1800" b="1" kern="1200" cap="all" dirty="0">
                <a:ln w="6350">
                  <a:noFill/>
                </a:ln>
                <a:solidFill>
                  <a:srgbClr val="FFC000"/>
                </a:solidFill>
                <a:effectLst>
                  <a:outerShdw blurRad="127000" dist="200000" dir="2700000" algn="tl" rotWithShape="0">
                    <a:srgbClr val="000000">
                      <a:alpha val="30000"/>
                    </a:srgbClr>
                  </a:outerShdw>
                </a:effectLst>
                <a:latin typeface="Times New Roman" pitchFamily="18" charset="0"/>
                <a:cs typeface="Times New Roman" pitchFamily="18" charset="0"/>
              </a:rPr>
              <a:t>INDRANI </a:t>
            </a:r>
            <a:r>
              <a:rPr lang="en-TT" sz="1800" b="1" kern="1200" cap="all" dirty="0" smtClean="0">
                <a:ln w="6350">
                  <a:noFill/>
                </a:ln>
                <a:solidFill>
                  <a:srgbClr val="FFC000"/>
                </a:solidFill>
                <a:effectLst>
                  <a:outerShdw blurRad="127000" dist="200000" dir="2700000" algn="tl" rotWithShape="0">
                    <a:srgbClr val="000000">
                      <a:alpha val="30000"/>
                    </a:srgbClr>
                  </a:outerShdw>
                </a:effectLst>
                <a:latin typeface="Times New Roman" pitchFamily="18" charset="0"/>
                <a:cs typeface="Times New Roman" pitchFamily="18" charset="0"/>
              </a:rPr>
              <a:t>RAMPERSAD, </a:t>
            </a:r>
            <a:r>
              <a:rPr lang="en-TT" sz="1800" b="1" kern="1200" dirty="0" smtClean="0">
                <a:ln w="6350">
                  <a:noFill/>
                </a:ln>
                <a:solidFill>
                  <a:srgbClr val="FFC000"/>
                </a:solidFill>
                <a:effectLst>
                  <a:outerShdw blurRad="114300" dist="101600" dir="2700000" algn="tl" rotWithShape="0">
                    <a:srgbClr val="000000">
                      <a:alpha val="40000"/>
                    </a:srgbClr>
                  </a:outerShdw>
                </a:effectLst>
                <a:latin typeface="Times New Roman" pitchFamily="18" charset="0"/>
                <a:cs typeface="Times New Roman" pitchFamily="18" charset="0"/>
              </a:rPr>
              <a:t>DIRECTOR </a:t>
            </a:r>
            <a:r>
              <a:rPr lang="en-TT" sz="1800" b="1" kern="1200" dirty="0">
                <a:ln w="6350">
                  <a:noFill/>
                </a:ln>
                <a:solidFill>
                  <a:srgbClr val="FFC000"/>
                </a:solidFill>
                <a:effectLst>
                  <a:outerShdw blurRad="114300" dist="101600" dir="2700000" algn="tl" rotWithShape="0">
                    <a:srgbClr val="000000">
                      <a:alpha val="40000"/>
                    </a:srgbClr>
                  </a:outerShdw>
                </a:effectLst>
                <a:latin typeface="Times New Roman" pitchFamily="18" charset="0"/>
                <a:cs typeface="Times New Roman" pitchFamily="18" charset="0"/>
              </a:rPr>
              <a:t>OF </a:t>
            </a:r>
            <a:r>
              <a:rPr lang="en-TT" sz="1800" b="1" kern="1200" dirty="0" smtClean="0">
                <a:ln w="6350">
                  <a:noFill/>
                </a:ln>
                <a:solidFill>
                  <a:srgbClr val="FFC000"/>
                </a:solidFill>
                <a:effectLst>
                  <a:outerShdw blurRad="114300" dist="101600" dir="2700000" algn="tl" rotWithShape="0">
                    <a:srgbClr val="000000">
                      <a:alpha val="40000"/>
                    </a:srgbClr>
                  </a:outerShdw>
                </a:effectLst>
                <a:latin typeface="Times New Roman" pitchFamily="18" charset="0"/>
                <a:cs typeface="Times New Roman" pitchFamily="18" charset="0"/>
              </a:rPr>
              <a:t>CONTRACTS - 14TH </a:t>
            </a:r>
            <a:r>
              <a:rPr lang="en-TT" sz="1800" b="1" kern="1200" dirty="0">
                <a:ln w="6350">
                  <a:noFill/>
                </a:ln>
                <a:solidFill>
                  <a:srgbClr val="FFC000"/>
                </a:solidFill>
                <a:effectLst>
                  <a:outerShdw blurRad="114300" dist="101600" dir="2700000" algn="tl" rotWithShape="0">
                    <a:srgbClr val="000000">
                      <a:alpha val="40000"/>
                    </a:srgbClr>
                  </a:outerShdw>
                </a:effectLst>
                <a:latin typeface="Times New Roman" pitchFamily="18" charset="0"/>
                <a:cs typeface="Times New Roman" pitchFamily="18" charset="0"/>
              </a:rPr>
              <a:t>APRIL </a:t>
            </a:r>
            <a:r>
              <a:rPr lang="en-TT" sz="2000" b="1" kern="1200" dirty="0" smtClean="0">
                <a:ln w="6350">
                  <a:noFill/>
                </a:ln>
                <a:solidFill>
                  <a:srgbClr val="FFC000"/>
                </a:solidFill>
                <a:effectLst>
                  <a:outerShdw blurRad="114300" dist="101600" dir="2700000" algn="tl" rotWithShape="0">
                    <a:srgbClr val="000000">
                      <a:alpha val="40000"/>
                    </a:srgbClr>
                  </a:outerShdw>
                </a:effectLst>
                <a:latin typeface="Times New Roman" pitchFamily="18" charset="0"/>
                <a:cs typeface="Times New Roman" pitchFamily="18" charset="0"/>
              </a:rPr>
              <a:t>2014</a:t>
            </a:r>
            <a:endParaRPr 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pPr marL="0" indent="0" algn="ctr" eaLnBrk="1" hangingPunct="1">
              <a:buFontTx/>
              <a:buNone/>
              <a:defRPr/>
            </a:pPr>
            <a:r>
              <a:rPr lang="en-TT" sz="3600" b="1" kern="1200"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Book Antiqua" pitchFamily="18" charset="0"/>
              </a:rPr>
              <a:t>TENDER/PROCUREMENT POLICIES AND PROCEDURES</a:t>
            </a:r>
          </a:p>
          <a:p>
            <a:pPr marL="0" indent="0" algn="ctr" eaLnBrk="1" hangingPunct="1">
              <a:buFontTx/>
              <a:buNone/>
              <a:defRPr/>
            </a:pPr>
            <a:endParaRPr lang="en-TT" sz="3600" b="1" kern="1200"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Book Antiqua" pitchFamily="18" charset="0"/>
            </a:endParaRPr>
          </a:p>
          <a:p>
            <a:pPr marL="0" indent="0" algn="ctr" eaLnBrk="1" hangingPunct="1">
              <a:buFontTx/>
              <a:buNone/>
              <a:defRPr/>
            </a:pPr>
            <a:endParaRPr lang="en-TT" sz="1100" b="1" kern="1200" cap="all" dirty="0" smtClean="0">
              <a:ln w="6350">
                <a:noFill/>
              </a:ln>
              <a:gradFill>
                <a:gsLst>
                  <a:gs pos="0">
                    <a:srgbClr val="CEB966">
                      <a:tint val="73000"/>
                      <a:satMod val="145000"/>
                    </a:srgbClr>
                  </a:gs>
                  <a:gs pos="73000">
                    <a:srgbClr val="CEB966">
                      <a:tint val="73000"/>
                      <a:satMod val="145000"/>
                    </a:srgbClr>
                  </a:gs>
                  <a:gs pos="100000">
                    <a:srgbClr val="CEB966">
                      <a:tint val="83000"/>
                      <a:satMod val="143000"/>
                    </a:srgbClr>
                  </a:gs>
                </a:gsLst>
                <a:lin ang="4800000" scaled="1"/>
              </a:gradFill>
              <a:effectLst>
                <a:outerShdw blurRad="127000" dist="200000" dir="2700000" algn="tl" rotWithShape="0">
                  <a:srgbClr val="000000">
                    <a:alpha val="30000"/>
                  </a:srgbClr>
                </a:outerShdw>
              </a:effectLst>
              <a:latin typeface="Lucida Sans"/>
            </a:endParaRPr>
          </a:p>
          <a:p>
            <a:pPr marL="0" indent="0" algn="ctr" eaLnBrk="1" hangingPunct="1">
              <a:buFontTx/>
              <a:buNone/>
              <a:defRPr/>
            </a:pPr>
            <a:endParaRPr lang="en-TT" sz="1100" b="1" kern="1200" cap="all" dirty="0" smtClean="0">
              <a:ln w="6350">
                <a:noFill/>
              </a:ln>
              <a:gradFill>
                <a:gsLst>
                  <a:gs pos="0">
                    <a:srgbClr val="CEB966">
                      <a:tint val="73000"/>
                      <a:satMod val="145000"/>
                    </a:srgbClr>
                  </a:gs>
                  <a:gs pos="73000">
                    <a:srgbClr val="CEB966">
                      <a:tint val="73000"/>
                      <a:satMod val="145000"/>
                    </a:srgbClr>
                  </a:gs>
                  <a:gs pos="100000">
                    <a:srgbClr val="CEB966">
                      <a:tint val="83000"/>
                      <a:satMod val="143000"/>
                    </a:srgbClr>
                  </a:gs>
                </a:gsLst>
                <a:lin ang="4800000" scaled="1"/>
              </a:gradFill>
              <a:effectLst>
                <a:outerShdw blurRad="127000" dist="200000" dir="2700000" algn="tl" rotWithShape="0">
                  <a:srgbClr val="000000">
                    <a:alpha val="30000"/>
                  </a:srgbClr>
                </a:outerShdw>
              </a:effectLst>
              <a:latin typeface="Lucida Sans"/>
            </a:endParaRPr>
          </a:p>
          <a:p>
            <a:pPr marL="0" indent="0" algn="ctr" eaLnBrk="1" hangingPunct="1">
              <a:buFontTx/>
              <a:buNone/>
              <a:defRPr/>
            </a:pPr>
            <a:endParaRPr lang="en-TT" sz="1100" b="1" kern="1200" cap="all" dirty="0" smtClean="0">
              <a:ln w="6350">
                <a:noFill/>
              </a:ln>
              <a:gradFill>
                <a:gsLst>
                  <a:gs pos="0">
                    <a:srgbClr val="CEB966">
                      <a:tint val="73000"/>
                      <a:satMod val="145000"/>
                    </a:srgbClr>
                  </a:gs>
                  <a:gs pos="73000">
                    <a:srgbClr val="CEB966">
                      <a:tint val="73000"/>
                      <a:satMod val="145000"/>
                    </a:srgbClr>
                  </a:gs>
                  <a:gs pos="100000">
                    <a:srgbClr val="CEB966">
                      <a:tint val="83000"/>
                      <a:satMod val="143000"/>
                    </a:srgbClr>
                  </a:gs>
                </a:gsLst>
                <a:lin ang="4800000" scaled="1"/>
              </a:gradFill>
              <a:effectLst>
                <a:outerShdw blurRad="127000" dist="200000" dir="2700000" algn="tl" rotWithShape="0">
                  <a:srgbClr val="000000">
                    <a:alpha val="30000"/>
                  </a:srgbClr>
                </a:outerShdw>
              </a:effectLst>
              <a:latin typeface="Lucida Sans"/>
            </a:endParaRPr>
          </a:p>
          <a:p>
            <a:pPr marL="0" indent="0" eaLnBrk="1" hangingPunct="1">
              <a:buFontTx/>
              <a:buNone/>
              <a:defRPr/>
            </a:pPr>
            <a:endParaRPr lang="en-TT" sz="1000" b="1" kern="1200"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Lucida Sans"/>
            </a:endParaRPr>
          </a:p>
        </p:txBody>
      </p:sp>
      <p:sp>
        <p:nvSpPr>
          <p:cNvPr id="4" name="Slide Number Placeholder 3"/>
          <p:cNvSpPr>
            <a:spLocks noGrp="1"/>
          </p:cNvSpPr>
          <p:nvPr>
            <p:ph type="sldNum" sz="quarter" idx="12"/>
          </p:nvPr>
        </p:nvSpPr>
        <p:spPr>
          <a:xfrm>
            <a:off x="6553200" y="5867400"/>
            <a:ext cx="2133600" cy="476250"/>
          </a:xfrm>
        </p:spPr>
        <p:txBody>
          <a:bodyPr/>
          <a:lstStyle/>
          <a:p>
            <a:pPr>
              <a:defRPr/>
            </a:pPr>
            <a:r>
              <a:rPr lang="en-US" dirty="0" smtClean="0"/>
              <a:t>1</a:t>
            </a:r>
            <a:endParaRPr lang="en-US" dirty="0"/>
          </a:p>
        </p:txBody>
      </p:sp>
      <p:pic>
        <p:nvPicPr>
          <p:cNvPr id="1026" name="Picture 2" descr="C:\Users\forde-archerj\AppData\Local\Microsoft\Windows\Temporary Internet Files\Content.IE5\L4ZJ9FQS\MP900182819[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4191000"/>
            <a:ext cx="8077200" cy="2444262"/>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5" name="Muzak Stimulus Progression 2- Elevator Music Cover of Lady Blue.mp3">
            <a:hlinkClick r:id="" action="ppaction://media"/>
          </p:cNvPr>
          <p:cNvPicPr>
            <a:picLocks noRot="1" noChangeAspect="1"/>
          </p:cNvPicPr>
          <p:nvPr>
            <a:audioFile r:link="rId1"/>
          </p:nvPr>
        </p:nvPicPr>
        <p:blipFill>
          <a:blip r:embed="rId4" cstate="print"/>
          <a:stretch>
            <a:fillRect/>
          </a:stretch>
        </p:blipFill>
        <p:spPr>
          <a:xfrm>
            <a:off x="8293240" y="6330462"/>
            <a:ext cx="304800" cy="3048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numSld="999">
                <p:cTn id="7" repeatCount="indefinite" fill="hold" display="0">
                  <p:stCondLst>
                    <p:cond delay="indefinite"/>
                  </p:stCondLst>
                  <p:endCondLst>
                    <p:cond evt="onPrev" delay="0">
                      <p:tgtEl>
                        <p:sldTgt/>
                      </p:tgtEl>
                    </p:cond>
                    <p:cond evt="onStopAudio" delay="0">
                      <p:tgtEl>
                        <p:sldTgt/>
                      </p:tgtEl>
                    </p:cond>
                  </p:endCondLst>
                </p:cTn>
                <p:tgtEl>
                  <p:spTgt spid="5"/>
                </p:tgtEl>
              </p:cMediaNode>
            </p:audio>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2100"/>
            <a:ext cx="8229600" cy="1079500"/>
          </a:xfrm>
        </p:spPr>
        <p:txBody>
          <a:bodyPr/>
          <a:lstStyle/>
          <a:p>
            <a:pPr>
              <a:defRPr/>
            </a:pPr>
            <a:r>
              <a:rPr lang="en-TT" sz="4000" b="1" kern="1200" dirty="0" smtClean="0">
                <a:ln w="6350">
                  <a:noFill/>
                </a:ln>
                <a:solidFill>
                  <a:srgbClr val="FFC000"/>
                </a:solidFill>
                <a:effectLst>
                  <a:outerShdw blurRad="114300" dist="101600" dir="2700000" algn="tl" rotWithShape="0">
                    <a:srgbClr val="000000">
                      <a:alpha val="40000"/>
                    </a:srgbClr>
                  </a:outerShdw>
                </a:effectLst>
                <a:latin typeface="Times New Roman" pitchFamily="18" charset="0"/>
                <a:cs typeface="Times New Roman" pitchFamily="18" charset="0"/>
              </a:rPr>
              <a:t>Public Procurement</a:t>
            </a:r>
            <a:endParaRPr lang="en-TT" sz="4000"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447800"/>
            <a:ext cx="8229600" cy="5029200"/>
          </a:xfrm>
        </p:spPr>
        <p:txBody>
          <a:bodyPr/>
          <a:lstStyle/>
          <a:p>
            <a:pPr>
              <a:defRPr/>
            </a:pPr>
            <a:r>
              <a:rPr lang="en-TT" sz="2800" dirty="0" smtClean="0">
                <a:latin typeface="Times New Roman" pitchFamily="18" charset="0"/>
                <a:cs typeface="Times New Roman" pitchFamily="18" charset="0"/>
              </a:rPr>
              <a:t>Public Procurement is one of the most vital components of a country’s public administration that links the financial system with economic and social outcomes.</a:t>
            </a:r>
          </a:p>
          <a:p>
            <a:pPr marL="0" indent="0">
              <a:buFontTx/>
              <a:buNone/>
              <a:defRPr/>
            </a:pPr>
            <a:endParaRPr lang="en-TT" sz="2800" dirty="0" smtClean="0">
              <a:latin typeface="Times New Roman" pitchFamily="18" charset="0"/>
              <a:cs typeface="Times New Roman" pitchFamily="18" charset="0"/>
            </a:endParaRPr>
          </a:p>
          <a:p>
            <a:pPr>
              <a:defRPr/>
            </a:pPr>
            <a:r>
              <a:rPr lang="en-TT" sz="2800" dirty="0">
                <a:solidFill>
                  <a:srgbClr val="FFFFFF"/>
                </a:solidFill>
                <a:latin typeface="Times New Roman" pitchFamily="18" charset="0"/>
                <a:cs typeface="Times New Roman" pitchFamily="18" charset="0"/>
              </a:rPr>
              <a:t>The execution of procurement policies and procedures reflects the degree of governance and performance as regards the delivery of Goods and Services to the communities.</a:t>
            </a:r>
            <a:endParaRPr lang="en-TT" sz="2800" dirty="0" smtClean="0">
              <a:latin typeface="Times New Roman" pitchFamily="18" charset="0"/>
              <a:cs typeface="Times New Roman" pitchFamily="18" charset="0"/>
            </a:endParaRPr>
          </a:p>
          <a:p>
            <a:pPr>
              <a:defRPr/>
            </a:pPr>
            <a:endParaRPr lang="en-TT" sz="2800" dirty="0"/>
          </a:p>
        </p:txBody>
      </p:sp>
      <p:sp>
        <p:nvSpPr>
          <p:cNvPr id="4" name="Slide Number Placeholder 3"/>
          <p:cNvSpPr>
            <a:spLocks noGrp="1"/>
          </p:cNvSpPr>
          <p:nvPr>
            <p:ph type="sldNum" sz="quarter" idx="12"/>
          </p:nvPr>
        </p:nvSpPr>
        <p:spPr/>
        <p:txBody>
          <a:bodyPr/>
          <a:lstStyle/>
          <a:p>
            <a:pPr>
              <a:defRPr/>
            </a:pPr>
            <a:fld id="{0ADBBF9B-2E1F-4EF9-B4CF-08B4D2515784}" type="slidenum">
              <a:rPr lang="en-US" smtClean="0"/>
              <a:pPr>
                <a:defRPr/>
              </a:pPr>
              <a:t>10</a:t>
            </a:fld>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TT" b="1" kern="1200" dirty="0" smtClean="0">
                <a:ln w="6350">
                  <a:noFill/>
                </a:ln>
                <a:solidFill>
                  <a:srgbClr val="FFC000"/>
                </a:solidFill>
                <a:effectLst>
                  <a:outerShdw blurRad="114300" dist="101600" dir="2700000" algn="tl" rotWithShape="0">
                    <a:srgbClr val="000000">
                      <a:alpha val="40000"/>
                    </a:srgbClr>
                  </a:outerShdw>
                </a:effectLst>
                <a:latin typeface="Times New Roman" pitchFamily="18" charset="0"/>
                <a:cs typeface="Times New Roman" pitchFamily="18" charset="0"/>
              </a:rPr>
              <a:t>Public Procurement</a:t>
            </a:r>
            <a:endParaRPr lang="en-TT"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229600" cy="4419600"/>
          </a:xfrm>
        </p:spPr>
        <p:txBody>
          <a:bodyPr/>
          <a:lstStyle/>
          <a:p>
            <a:pPr>
              <a:defRPr/>
            </a:pPr>
            <a:r>
              <a:rPr lang="en-TT" sz="2800" dirty="0" smtClean="0">
                <a:latin typeface="Times New Roman" pitchFamily="18" charset="0"/>
                <a:cs typeface="Times New Roman" pitchFamily="18" charset="0"/>
              </a:rPr>
              <a:t>This cuts across every area of:</a:t>
            </a:r>
          </a:p>
          <a:p>
            <a:pPr marL="1255713" indent="-539750">
              <a:buFont typeface="Wingdings" pitchFamily="2" charset="2"/>
              <a:buChar char="§"/>
              <a:defRPr/>
            </a:pPr>
            <a:r>
              <a:rPr lang="en-TT" sz="2800" dirty="0" smtClean="0">
                <a:latin typeface="Times New Roman" pitchFamily="18" charset="0"/>
                <a:cs typeface="Times New Roman" pitchFamily="18" charset="0"/>
              </a:rPr>
              <a:t>Strategic Planning</a:t>
            </a:r>
          </a:p>
          <a:p>
            <a:pPr marL="1255713" indent="-539750">
              <a:buFont typeface="Wingdings" pitchFamily="2" charset="2"/>
              <a:buChar char="§"/>
              <a:defRPr/>
            </a:pPr>
            <a:r>
              <a:rPr lang="en-TT" sz="2800" dirty="0" smtClean="0">
                <a:latin typeface="Times New Roman" pitchFamily="18" charset="0"/>
                <a:cs typeface="Times New Roman" pitchFamily="18" charset="0"/>
              </a:rPr>
              <a:t>Program/Execution and Project Management</a:t>
            </a:r>
          </a:p>
          <a:p>
            <a:pPr marL="1255713" indent="-539750">
              <a:buFont typeface="Wingdings" pitchFamily="2" charset="2"/>
              <a:buChar char="§"/>
              <a:defRPr/>
            </a:pPr>
            <a:r>
              <a:rPr lang="en-TT" sz="2800" dirty="0" smtClean="0">
                <a:latin typeface="Times New Roman" pitchFamily="18" charset="0"/>
                <a:cs typeface="Times New Roman" pitchFamily="18" charset="0"/>
              </a:rPr>
              <a:t>Financial Management</a:t>
            </a:r>
          </a:p>
          <a:p>
            <a:pPr>
              <a:defRPr/>
            </a:pPr>
            <a:r>
              <a:rPr lang="en-TT" sz="2800" dirty="0" smtClean="0">
                <a:latin typeface="Times New Roman" pitchFamily="18" charset="0"/>
                <a:cs typeface="Times New Roman" pitchFamily="18" charset="0"/>
              </a:rPr>
              <a:t>Needless to say, Public Procurement manages almost 30% of the Gross Domestic Product.</a:t>
            </a:r>
          </a:p>
          <a:p>
            <a:pPr>
              <a:defRPr/>
            </a:pPr>
            <a:endParaRPr lang="en-TT" dirty="0"/>
          </a:p>
        </p:txBody>
      </p:sp>
      <p:sp>
        <p:nvSpPr>
          <p:cNvPr id="4" name="Slide Number Placeholder 3"/>
          <p:cNvSpPr>
            <a:spLocks noGrp="1"/>
          </p:cNvSpPr>
          <p:nvPr>
            <p:ph type="sldNum" sz="quarter" idx="12"/>
          </p:nvPr>
        </p:nvSpPr>
        <p:spPr/>
        <p:txBody>
          <a:bodyPr/>
          <a:lstStyle/>
          <a:p>
            <a:pPr>
              <a:defRPr/>
            </a:pPr>
            <a:fld id="{39722CF1-92E8-485C-8160-85C244123937}" type="slidenum">
              <a:rPr lang="en-US" smtClean="0"/>
              <a:pPr>
                <a:defRPr/>
              </a:pPr>
              <a:t>11</a:t>
            </a:fld>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TT" sz="4100" b="1" kern="1200" dirty="0" smtClean="0">
                <a:ln w="6350">
                  <a:noFill/>
                </a:ln>
                <a:solidFill>
                  <a:srgbClr val="FFC000"/>
                </a:solidFill>
                <a:effectLst>
                  <a:outerShdw blurRad="114300" dist="101600" dir="2700000" algn="tl" rotWithShape="0">
                    <a:srgbClr val="000000">
                      <a:alpha val="40000"/>
                    </a:srgbClr>
                  </a:outerShdw>
                </a:effectLst>
                <a:latin typeface="Times New Roman" pitchFamily="18" charset="0"/>
                <a:cs typeface="Times New Roman" pitchFamily="18" charset="0"/>
              </a:rPr>
              <a:t>Public Procurement</a:t>
            </a:r>
            <a:endParaRPr lang="en-TT"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229600" cy="4419600"/>
          </a:xfrm>
        </p:spPr>
        <p:txBody>
          <a:bodyPr/>
          <a:lstStyle/>
          <a:p>
            <a:pPr>
              <a:defRPr/>
            </a:pPr>
            <a:r>
              <a:rPr lang="en-TT" sz="2800" dirty="0" smtClean="0">
                <a:latin typeface="Times New Roman" pitchFamily="18" charset="0"/>
                <a:cs typeface="Times New Roman" pitchFamily="18" charset="0"/>
              </a:rPr>
              <a:t>A Public Procurement system should optimize the wide-ranging national benefits by effective economic efficiency.</a:t>
            </a:r>
          </a:p>
          <a:p>
            <a:pPr>
              <a:defRPr/>
            </a:pPr>
            <a:r>
              <a:rPr lang="en-TT" sz="2800" dirty="0" smtClean="0">
                <a:latin typeface="Times New Roman" pitchFamily="18" charset="0"/>
                <a:cs typeface="Times New Roman" pitchFamily="18" charset="0"/>
              </a:rPr>
              <a:t>On the other hand, weaknesses in the systems of public procurement would:</a:t>
            </a:r>
          </a:p>
          <a:p>
            <a:pPr marL="1076325" indent="-411163">
              <a:buFont typeface="Wingdings" pitchFamily="2" charset="2"/>
              <a:buChar char="§"/>
              <a:defRPr/>
            </a:pPr>
            <a:r>
              <a:rPr lang="en-TT" sz="2800" dirty="0" smtClean="0">
                <a:latin typeface="Times New Roman" pitchFamily="18" charset="0"/>
                <a:cs typeface="Times New Roman" pitchFamily="18" charset="0"/>
              </a:rPr>
              <a:t>Under-deliver to the National Community;</a:t>
            </a:r>
          </a:p>
          <a:p>
            <a:pPr marL="1076325" indent="-411163">
              <a:buFont typeface="Wingdings" pitchFamily="2" charset="2"/>
              <a:buChar char="§"/>
              <a:defRPr/>
            </a:pPr>
            <a:r>
              <a:rPr lang="en-TT" sz="2800" dirty="0" smtClean="0">
                <a:latin typeface="Times New Roman" pitchFamily="18" charset="0"/>
                <a:cs typeface="Times New Roman" pitchFamily="18" charset="0"/>
              </a:rPr>
              <a:t>Support Wastage of Limited Resources;</a:t>
            </a:r>
          </a:p>
          <a:p>
            <a:pPr marL="1076325" indent="-411163">
              <a:buFont typeface="Wingdings" pitchFamily="2" charset="2"/>
              <a:buChar char="§"/>
              <a:defRPr/>
            </a:pPr>
            <a:r>
              <a:rPr lang="en-TT" sz="2800" dirty="0" smtClean="0">
                <a:latin typeface="Times New Roman" pitchFamily="18" charset="0"/>
                <a:cs typeface="Times New Roman" pitchFamily="18" charset="0"/>
              </a:rPr>
              <a:t>Increase risks for foreign investment</a:t>
            </a:r>
            <a:r>
              <a:rPr lang="en-TT" sz="2800" dirty="0" smtClean="0">
                <a:latin typeface="Lucida Sans" pitchFamily="34" charset="0"/>
                <a:cs typeface="Times New Roman" pitchFamily="18" charset="0"/>
              </a:rPr>
              <a:t>.</a:t>
            </a:r>
            <a:endParaRPr lang="en-TT" sz="2800" dirty="0">
              <a:latin typeface="Lucida Sans" pitchFamily="34" charset="0"/>
              <a:cs typeface="Times New Roman" pitchFamily="18" charset="0"/>
            </a:endParaRPr>
          </a:p>
        </p:txBody>
      </p:sp>
      <p:sp>
        <p:nvSpPr>
          <p:cNvPr id="4" name="Slide Number Placeholder 3"/>
          <p:cNvSpPr>
            <a:spLocks noGrp="1"/>
          </p:cNvSpPr>
          <p:nvPr>
            <p:ph type="sldNum" sz="quarter" idx="12"/>
          </p:nvPr>
        </p:nvSpPr>
        <p:spPr/>
        <p:txBody>
          <a:bodyPr/>
          <a:lstStyle/>
          <a:p>
            <a:pPr>
              <a:defRPr/>
            </a:pPr>
            <a:fld id="{9BA9DBD0-9765-45DB-937E-6FEF45176B74}" type="slidenum">
              <a:rPr lang="en-US" smtClean="0"/>
              <a:pPr>
                <a:defRPr/>
              </a:pPr>
              <a:t>12</a:t>
            </a:fld>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2100"/>
            <a:ext cx="8229600" cy="1155700"/>
          </a:xfrm>
        </p:spPr>
        <p:txBody>
          <a:bodyPr/>
          <a:lstStyle/>
          <a:p>
            <a:pPr algn="ctr">
              <a:defRPr/>
            </a:pPr>
            <a:r>
              <a:rPr lang="en-TT" b="1" kern="1200" dirty="0" smtClean="0">
                <a:ln w="6350">
                  <a:noFill/>
                </a:ln>
                <a:solidFill>
                  <a:srgbClr val="FFC000"/>
                </a:solidFill>
                <a:effectLst>
                  <a:outerShdw blurRad="114300" dist="101600" dir="2700000" algn="tl" rotWithShape="0">
                    <a:srgbClr val="000000">
                      <a:alpha val="40000"/>
                    </a:srgbClr>
                  </a:outerShdw>
                </a:effectLst>
                <a:latin typeface="Times New Roman" pitchFamily="18" charset="0"/>
                <a:cs typeface="Times New Roman" pitchFamily="18" charset="0"/>
              </a:rPr>
              <a:t>Public Procurement</a:t>
            </a:r>
            <a:endParaRPr lang="en-TT"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295400"/>
            <a:ext cx="8229600" cy="5562600"/>
          </a:xfrm>
        </p:spPr>
        <p:txBody>
          <a:bodyPr/>
          <a:lstStyle/>
          <a:p>
            <a:pPr>
              <a:defRPr/>
            </a:pPr>
            <a:endParaRPr lang="en-TT" sz="2800" dirty="0" smtClean="0">
              <a:latin typeface="Times New Roman" pitchFamily="18" charset="0"/>
              <a:cs typeface="Times New Roman" pitchFamily="18" charset="0"/>
            </a:endParaRPr>
          </a:p>
          <a:p>
            <a:pPr>
              <a:defRPr/>
            </a:pPr>
            <a:r>
              <a:rPr lang="en-TT" sz="2800" dirty="0" smtClean="0">
                <a:latin typeface="Times New Roman" pitchFamily="18" charset="0"/>
                <a:cs typeface="Times New Roman" pitchFamily="18" charset="0"/>
              </a:rPr>
              <a:t>Procurement is not only accessing goods and services at the lowest cost from inputs to outputs.</a:t>
            </a:r>
          </a:p>
          <a:p>
            <a:pPr>
              <a:defRPr/>
            </a:pPr>
            <a:r>
              <a:rPr lang="en-TT" sz="2800" dirty="0" smtClean="0">
                <a:latin typeface="Times New Roman" pitchFamily="18" charset="0"/>
                <a:cs typeface="Times New Roman" pitchFamily="18" charset="0"/>
              </a:rPr>
              <a:t>Public Procurement  should also add values to the outcomes of value for money.  In so doing, it is necessary to:</a:t>
            </a:r>
          </a:p>
          <a:p>
            <a:pPr marL="977900" indent="-411163">
              <a:buFont typeface="Wingdings" pitchFamily="2" charset="2"/>
              <a:buChar char="§"/>
              <a:defRPr/>
            </a:pPr>
            <a:r>
              <a:rPr lang="en-TT" sz="2800" dirty="0" smtClean="0">
                <a:latin typeface="Times New Roman" pitchFamily="18" charset="0"/>
                <a:cs typeface="Times New Roman" pitchFamily="18" charset="0"/>
              </a:rPr>
              <a:t>Promote innovation and sustainability;</a:t>
            </a:r>
          </a:p>
          <a:p>
            <a:pPr marL="977900" indent="-411163">
              <a:buFont typeface="Wingdings" pitchFamily="2" charset="2"/>
              <a:buChar char="§"/>
              <a:defRPr/>
            </a:pPr>
            <a:r>
              <a:rPr lang="en-TT" sz="2800" dirty="0" smtClean="0">
                <a:latin typeface="Times New Roman" pitchFamily="18" charset="0"/>
                <a:cs typeface="Times New Roman" pitchFamily="18" charset="0"/>
              </a:rPr>
              <a:t>Discover the optimum solutions to the issues;</a:t>
            </a:r>
          </a:p>
          <a:p>
            <a:pPr marL="977900" indent="-411163">
              <a:buFont typeface="Wingdings" pitchFamily="2" charset="2"/>
              <a:buChar char="§"/>
              <a:defRPr/>
            </a:pPr>
            <a:r>
              <a:rPr lang="en-TT" sz="2800" dirty="0" smtClean="0">
                <a:latin typeface="Times New Roman" pitchFamily="18" charset="0"/>
                <a:cs typeface="Times New Roman" pitchFamily="18" charset="0"/>
              </a:rPr>
              <a:t>Be in tandem with the national objectives.</a:t>
            </a:r>
          </a:p>
          <a:p>
            <a:pPr>
              <a:defRPr/>
            </a:pPr>
            <a:endParaRPr lang="en-TT" dirty="0"/>
          </a:p>
        </p:txBody>
      </p:sp>
      <p:sp>
        <p:nvSpPr>
          <p:cNvPr id="4" name="Slide Number Placeholder 3"/>
          <p:cNvSpPr>
            <a:spLocks noGrp="1"/>
          </p:cNvSpPr>
          <p:nvPr>
            <p:ph type="sldNum" sz="quarter" idx="12"/>
          </p:nvPr>
        </p:nvSpPr>
        <p:spPr/>
        <p:txBody>
          <a:bodyPr/>
          <a:lstStyle/>
          <a:p>
            <a:pPr>
              <a:defRPr/>
            </a:pPr>
            <a:fld id="{92826A3C-4DCE-4EA4-A61D-668D43C79C88}" type="slidenum">
              <a:rPr lang="en-US" smtClean="0"/>
              <a:pPr>
                <a:defRPr/>
              </a:pPr>
              <a:t>13</a:t>
            </a:fld>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2100"/>
            <a:ext cx="8229600" cy="1079500"/>
          </a:xfrm>
        </p:spPr>
        <p:txBody>
          <a:bodyPr/>
          <a:lstStyle/>
          <a:p>
            <a:pPr algn="ctr">
              <a:defRPr/>
            </a:pPr>
            <a:r>
              <a:rPr lang="en-TT" b="1" kern="1200" dirty="0">
                <a:ln w="6350">
                  <a:noFill/>
                </a:ln>
                <a:solidFill>
                  <a:srgbClr val="FFC000"/>
                </a:solidFill>
                <a:effectLst>
                  <a:outerShdw blurRad="114300" dist="101600" dir="2700000" algn="tl" rotWithShape="0">
                    <a:srgbClr val="000000">
                      <a:alpha val="40000"/>
                    </a:srgbClr>
                  </a:outerShdw>
                </a:effectLst>
                <a:latin typeface="Times New Roman" pitchFamily="18" charset="0"/>
                <a:cs typeface="Times New Roman" pitchFamily="18" charset="0"/>
              </a:rPr>
              <a:t>Public Procurement</a:t>
            </a:r>
            <a:endParaRPr lang="en-TT"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381000" y="1295400"/>
            <a:ext cx="8305800" cy="5257800"/>
          </a:xfrm>
        </p:spPr>
        <p:txBody>
          <a:bodyPr/>
          <a:lstStyle/>
          <a:p>
            <a:pPr>
              <a:defRPr/>
            </a:pPr>
            <a:r>
              <a:rPr lang="en-TT" sz="2800" dirty="0" smtClean="0">
                <a:latin typeface="Times New Roman" pitchFamily="18" charset="0"/>
                <a:cs typeface="Times New Roman" pitchFamily="18" charset="0"/>
              </a:rPr>
              <a:t>The quantitative and qualitative significance of the Public Sector Procurement should therefore not be taken for </a:t>
            </a:r>
            <a:r>
              <a:rPr lang="en-TT" sz="2800" dirty="0" smtClean="0">
                <a:latin typeface="Times New Roman" pitchFamily="18" charset="0"/>
                <a:cs typeface="Times New Roman" pitchFamily="18" charset="0"/>
              </a:rPr>
              <a:t>granted .It is an important tool that enables delivery of services to the various publics</a:t>
            </a:r>
            <a:endParaRPr lang="en-TT" sz="2800" dirty="0" smtClean="0">
              <a:latin typeface="Times New Roman" pitchFamily="18" charset="0"/>
              <a:cs typeface="Times New Roman" pitchFamily="18" charset="0"/>
            </a:endParaRPr>
          </a:p>
          <a:p>
            <a:pPr marL="0" indent="0">
              <a:buFontTx/>
              <a:buNone/>
              <a:defRPr/>
            </a:pPr>
            <a:endParaRPr lang="en-TT" sz="2800" dirty="0" smtClean="0">
              <a:latin typeface="Times New Roman" pitchFamily="18" charset="0"/>
              <a:cs typeface="Times New Roman" pitchFamily="18" charset="0"/>
            </a:endParaRPr>
          </a:p>
          <a:p>
            <a:pPr>
              <a:defRPr/>
            </a:pPr>
            <a:r>
              <a:rPr lang="en-TT" sz="2800" dirty="0" smtClean="0">
                <a:latin typeface="Times New Roman" pitchFamily="18" charset="0"/>
                <a:cs typeface="Times New Roman" pitchFamily="18" charset="0"/>
              </a:rPr>
              <a:t>There is a process, which when followed enables the execution of procurement to be completed with transparency, accountability and value for money.</a:t>
            </a:r>
          </a:p>
          <a:p>
            <a:pPr>
              <a:defRPr/>
            </a:pPr>
            <a:endParaRPr lang="en-TT" sz="2800" dirty="0" smtClean="0">
              <a:latin typeface="Lucida Sans" pitchFamily="34" charset="0"/>
            </a:endParaRPr>
          </a:p>
          <a:p>
            <a:pPr>
              <a:defRPr/>
            </a:pPr>
            <a:endParaRPr lang="en-TT" dirty="0"/>
          </a:p>
        </p:txBody>
      </p:sp>
      <p:sp>
        <p:nvSpPr>
          <p:cNvPr id="4" name="Slide Number Placeholder 3"/>
          <p:cNvSpPr>
            <a:spLocks noGrp="1"/>
          </p:cNvSpPr>
          <p:nvPr>
            <p:ph type="sldNum" sz="quarter" idx="12"/>
          </p:nvPr>
        </p:nvSpPr>
        <p:spPr/>
        <p:txBody>
          <a:bodyPr/>
          <a:lstStyle/>
          <a:p>
            <a:pPr>
              <a:defRPr/>
            </a:pPr>
            <a:fld id="{BB560D98-5FC9-4139-AC52-10EB52228F59}" type="slidenum">
              <a:rPr lang="en-US" smtClean="0"/>
              <a:pPr>
                <a:defRPr/>
              </a:pPr>
              <a:t>14</a:t>
            </a:fld>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en-TT" sz="4100" b="1" kern="1200" dirty="0" smtClean="0">
                <a:ln w="6350">
                  <a:noFill/>
                </a:ln>
                <a:solidFill>
                  <a:srgbClr val="FFC000"/>
                </a:solidFill>
                <a:effectLst>
                  <a:outerShdw blurRad="114300" dist="101600" dir="2700000" algn="tl" rotWithShape="0">
                    <a:srgbClr val="000000">
                      <a:alpha val="40000"/>
                    </a:srgbClr>
                  </a:outerShdw>
                </a:effectLst>
                <a:latin typeface="Times New Roman" pitchFamily="18" charset="0"/>
                <a:cs typeface="Times New Roman" pitchFamily="18" charset="0"/>
              </a:rPr>
              <a:t>The  Procurement Cycle</a:t>
            </a:r>
            <a:endParaRPr lang="en-TT"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defRPr/>
            </a:pPr>
            <a:r>
              <a:rPr lang="en-TT" sz="2800" dirty="0" smtClean="0">
                <a:latin typeface="Times New Roman" pitchFamily="18" charset="0"/>
                <a:cs typeface="Times New Roman" pitchFamily="18" charset="0"/>
              </a:rPr>
              <a:t>I have revised this Cycle in accordance with the practicalities of the requirements when procuring goods and services on behalf of the Government. </a:t>
            </a:r>
          </a:p>
          <a:p>
            <a:pPr>
              <a:buNone/>
              <a:defRPr/>
            </a:pPr>
            <a:endParaRPr lang="en-TT" sz="2800" dirty="0" smtClean="0">
              <a:latin typeface="Times New Roman" pitchFamily="18" charset="0"/>
              <a:cs typeface="Times New Roman" pitchFamily="18" charset="0"/>
            </a:endParaRPr>
          </a:p>
          <a:p>
            <a:pPr>
              <a:defRPr/>
            </a:pPr>
            <a:r>
              <a:rPr lang="en-TT" sz="2800" dirty="0" smtClean="0">
                <a:latin typeface="Times New Roman" pitchFamily="18" charset="0"/>
                <a:cs typeface="Times New Roman" pitchFamily="18" charset="0"/>
              </a:rPr>
              <a:t>This was done in tandem with the existing established policy </a:t>
            </a:r>
            <a:r>
              <a:rPr lang="en-TT" sz="2800" dirty="0" smtClean="0">
                <a:latin typeface="Times New Roman" pitchFamily="18" charset="0"/>
                <a:cs typeface="Times New Roman" pitchFamily="18" charset="0"/>
              </a:rPr>
              <a:t>directives </a:t>
            </a:r>
            <a:r>
              <a:rPr lang="en-TT" sz="2800" dirty="0" smtClean="0">
                <a:latin typeface="Times New Roman" pitchFamily="18" charset="0"/>
                <a:cs typeface="Times New Roman" pitchFamily="18" charset="0"/>
              </a:rPr>
              <a:t>and the international best practices. </a:t>
            </a:r>
          </a:p>
          <a:p>
            <a:pPr>
              <a:defRPr/>
            </a:pPr>
            <a:endParaRPr lang="en-TT" dirty="0"/>
          </a:p>
        </p:txBody>
      </p:sp>
      <p:sp>
        <p:nvSpPr>
          <p:cNvPr id="4" name="Slide Number Placeholder 3"/>
          <p:cNvSpPr>
            <a:spLocks noGrp="1"/>
          </p:cNvSpPr>
          <p:nvPr>
            <p:ph type="sldNum" sz="quarter" idx="12"/>
          </p:nvPr>
        </p:nvSpPr>
        <p:spPr/>
        <p:txBody>
          <a:bodyPr/>
          <a:lstStyle/>
          <a:p>
            <a:pPr>
              <a:defRPr/>
            </a:pPr>
            <a:fld id="{A648C79F-77A4-4159-9F85-BC42098B03E6}" type="slidenum">
              <a:rPr lang="en-US" smtClean="0"/>
              <a:pPr>
                <a:defRPr/>
              </a:pPr>
              <a:t>15</a:t>
            </a:fld>
            <a:endParaRPr lang="en-US" dirty="0"/>
          </a:p>
        </p:txBody>
      </p:sp>
    </p:spTree>
    <p:extLst>
      <p:ext uri="{BB962C8B-B14F-4D97-AF65-F5344CB8AC3E}">
        <p14:creationId xmlns:p14="http://schemas.microsoft.com/office/powerpoint/2010/main" val="28335340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ctrTitle"/>
          </p:nvPr>
        </p:nvSpPr>
        <p:spPr>
          <a:xfrm>
            <a:off x="762000" y="0"/>
            <a:ext cx="7543800" cy="1143000"/>
          </a:xfrm>
        </p:spPr>
        <p:txBody>
          <a:bodyPr/>
          <a:lstStyle/>
          <a:p>
            <a:pPr eaLnBrk="1" hangingPunct="1">
              <a:defRPr/>
            </a:pPr>
            <a:r>
              <a:rPr lang="en-US" dirty="0" smtClean="0">
                <a:solidFill>
                  <a:srgbClr val="FFC000"/>
                </a:solidFill>
              </a:rPr>
              <a:t/>
            </a:r>
            <a:br>
              <a:rPr lang="en-US" dirty="0" smtClean="0">
                <a:solidFill>
                  <a:srgbClr val="FFC000"/>
                </a:solidFill>
              </a:rPr>
            </a:br>
            <a:r>
              <a:rPr lang="en-TT" sz="3700" b="1" kern="1200" dirty="0" smtClean="0">
                <a:ln w="6350">
                  <a:noFill/>
                </a:ln>
                <a:solidFill>
                  <a:srgbClr val="FFC000"/>
                </a:solidFill>
                <a:effectLst>
                  <a:outerShdw blurRad="114300" dist="101600" dir="2700000" algn="tl" rotWithShape="0">
                    <a:srgbClr val="000000">
                      <a:alpha val="40000"/>
                    </a:srgbClr>
                  </a:outerShdw>
                </a:effectLst>
                <a:latin typeface="Times New Roman" pitchFamily="18" charset="0"/>
                <a:cs typeface="Times New Roman" pitchFamily="18" charset="0"/>
              </a:rPr>
              <a:t>THE PROCUREMENT CYCLE</a:t>
            </a:r>
            <a:endParaRPr lang="en-US" dirty="0" smtClean="0">
              <a:solidFill>
                <a:srgbClr val="FFC000"/>
              </a:solidFill>
              <a:latin typeface="Times New Roman" pitchFamily="18" charset="0"/>
              <a:cs typeface="Times New Roman" pitchFamily="18" charset="0"/>
            </a:endParaRPr>
          </a:p>
        </p:txBody>
      </p:sp>
      <p:sp>
        <p:nvSpPr>
          <p:cNvPr id="17411" name="Rectangle 3"/>
          <p:cNvSpPr>
            <a:spLocks noChangeArrowheads="1"/>
          </p:cNvSpPr>
          <p:nvPr/>
        </p:nvSpPr>
        <p:spPr bwMode="auto">
          <a:xfrm>
            <a:off x="533400" y="0"/>
            <a:ext cx="7772400" cy="976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eaLnBrk="1" hangingPunct="1"/>
            <a:endParaRPr lang="en-US" altLang="en-US" sz="4000" b="1">
              <a:solidFill>
                <a:srgbClr val="FFFFFF"/>
              </a:solidFill>
              <a:latin typeface="Times New Roman" pitchFamily="18" charset="0"/>
            </a:endParaRPr>
          </a:p>
        </p:txBody>
      </p:sp>
      <p:sp>
        <p:nvSpPr>
          <p:cNvPr id="17412" name="Oval 4"/>
          <p:cNvSpPr>
            <a:spLocks noChangeArrowheads="1"/>
          </p:cNvSpPr>
          <p:nvPr/>
        </p:nvSpPr>
        <p:spPr bwMode="auto">
          <a:xfrm>
            <a:off x="2438400" y="1676400"/>
            <a:ext cx="4495800" cy="4267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TT" altLang="en-US">
              <a:solidFill>
                <a:srgbClr val="FFFFFF"/>
              </a:solidFill>
            </a:endParaRPr>
          </a:p>
        </p:txBody>
      </p:sp>
      <p:sp>
        <p:nvSpPr>
          <p:cNvPr id="17413" name="Line 5"/>
          <p:cNvSpPr>
            <a:spLocks noChangeShapeType="1"/>
          </p:cNvSpPr>
          <p:nvPr/>
        </p:nvSpPr>
        <p:spPr bwMode="auto">
          <a:xfrm>
            <a:off x="4800600" y="1676400"/>
            <a:ext cx="0" cy="426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TT"/>
          </a:p>
        </p:txBody>
      </p:sp>
      <p:sp>
        <p:nvSpPr>
          <p:cNvPr id="17414" name="Line 6"/>
          <p:cNvSpPr>
            <a:spLocks noChangeShapeType="1"/>
          </p:cNvSpPr>
          <p:nvPr/>
        </p:nvSpPr>
        <p:spPr bwMode="auto">
          <a:xfrm flipH="1" flipV="1">
            <a:off x="2438400" y="3733800"/>
            <a:ext cx="4648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TT"/>
          </a:p>
        </p:txBody>
      </p:sp>
      <p:sp>
        <p:nvSpPr>
          <p:cNvPr id="17419" name="Line 11"/>
          <p:cNvSpPr>
            <a:spLocks noChangeShapeType="1"/>
          </p:cNvSpPr>
          <p:nvPr/>
        </p:nvSpPr>
        <p:spPr bwMode="auto">
          <a:xfrm>
            <a:off x="4800600" y="5943600"/>
            <a:ext cx="381000" cy="609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TT"/>
          </a:p>
        </p:txBody>
      </p:sp>
      <p:sp>
        <p:nvSpPr>
          <p:cNvPr id="17420" name="Line 12"/>
          <p:cNvSpPr>
            <a:spLocks noChangeShapeType="1"/>
          </p:cNvSpPr>
          <p:nvPr/>
        </p:nvSpPr>
        <p:spPr bwMode="auto">
          <a:xfrm flipH="1">
            <a:off x="4419600" y="5942013"/>
            <a:ext cx="400050" cy="711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TT"/>
          </a:p>
        </p:txBody>
      </p:sp>
      <p:sp>
        <p:nvSpPr>
          <p:cNvPr id="17421" name="Line 13"/>
          <p:cNvSpPr>
            <a:spLocks noChangeShapeType="1"/>
          </p:cNvSpPr>
          <p:nvPr/>
        </p:nvSpPr>
        <p:spPr bwMode="auto">
          <a:xfrm>
            <a:off x="5181600" y="6553200"/>
            <a:ext cx="3352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TT"/>
          </a:p>
        </p:txBody>
      </p:sp>
      <p:sp>
        <p:nvSpPr>
          <p:cNvPr id="17422" name="Line 14"/>
          <p:cNvSpPr>
            <a:spLocks noChangeShapeType="1"/>
          </p:cNvSpPr>
          <p:nvPr/>
        </p:nvSpPr>
        <p:spPr bwMode="auto">
          <a:xfrm flipH="1">
            <a:off x="533400" y="6653213"/>
            <a:ext cx="3886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TT"/>
          </a:p>
        </p:txBody>
      </p:sp>
      <p:sp>
        <p:nvSpPr>
          <p:cNvPr id="17423" name="Line 15"/>
          <p:cNvSpPr>
            <a:spLocks noChangeShapeType="1"/>
          </p:cNvSpPr>
          <p:nvPr/>
        </p:nvSpPr>
        <p:spPr bwMode="auto">
          <a:xfrm flipH="1">
            <a:off x="533400" y="5562600"/>
            <a:ext cx="2895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TT"/>
          </a:p>
        </p:txBody>
      </p:sp>
      <p:sp>
        <p:nvSpPr>
          <p:cNvPr id="17424" name="Line 16"/>
          <p:cNvSpPr>
            <a:spLocks noChangeShapeType="1"/>
          </p:cNvSpPr>
          <p:nvPr/>
        </p:nvSpPr>
        <p:spPr bwMode="auto">
          <a:xfrm flipH="1">
            <a:off x="533400" y="5014982"/>
            <a:ext cx="2262188" cy="469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TT"/>
          </a:p>
        </p:txBody>
      </p:sp>
      <p:sp>
        <p:nvSpPr>
          <p:cNvPr id="17425" name="Line 17"/>
          <p:cNvSpPr>
            <a:spLocks noChangeShapeType="1"/>
          </p:cNvSpPr>
          <p:nvPr/>
        </p:nvSpPr>
        <p:spPr bwMode="auto">
          <a:xfrm flipH="1">
            <a:off x="533400" y="3733800"/>
            <a:ext cx="1905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TT"/>
          </a:p>
        </p:txBody>
      </p:sp>
      <p:sp>
        <p:nvSpPr>
          <p:cNvPr id="17426" name="Line 18"/>
          <p:cNvSpPr>
            <a:spLocks noChangeShapeType="1"/>
          </p:cNvSpPr>
          <p:nvPr/>
        </p:nvSpPr>
        <p:spPr bwMode="auto">
          <a:xfrm flipH="1">
            <a:off x="533400" y="2743200"/>
            <a:ext cx="2209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TT"/>
          </a:p>
        </p:txBody>
      </p:sp>
      <p:sp>
        <p:nvSpPr>
          <p:cNvPr id="17427" name="Line 19"/>
          <p:cNvSpPr>
            <a:spLocks noChangeShapeType="1"/>
          </p:cNvSpPr>
          <p:nvPr/>
        </p:nvSpPr>
        <p:spPr bwMode="auto">
          <a:xfrm flipH="1" flipV="1">
            <a:off x="561975" y="1965325"/>
            <a:ext cx="3030538" cy="95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TT"/>
          </a:p>
        </p:txBody>
      </p:sp>
      <p:sp>
        <p:nvSpPr>
          <p:cNvPr id="17428" name="Line 20"/>
          <p:cNvSpPr>
            <a:spLocks noChangeShapeType="1"/>
          </p:cNvSpPr>
          <p:nvPr/>
        </p:nvSpPr>
        <p:spPr bwMode="auto">
          <a:xfrm>
            <a:off x="5867400" y="5676900"/>
            <a:ext cx="2743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TT"/>
          </a:p>
        </p:txBody>
      </p:sp>
      <p:sp>
        <p:nvSpPr>
          <p:cNvPr id="17429" name="Line 21"/>
          <p:cNvSpPr>
            <a:spLocks noChangeShapeType="1"/>
          </p:cNvSpPr>
          <p:nvPr/>
        </p:nvSpPr>
        <p:spPr bwMode="auto">
          <a:xfrm>
            <a:off x="6781800" y="4724400"/>
            <a:ext cx="1905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TT"/>
          </a:p>
        </p:txBody>
      </p:sp>
      <p:sp>
        <p:nvSpPr>
          <p:cNvPr id="17430" name="Line 22"/>
          <p:cNvSpPr>
            <a:spLocks noChangeShapeType="1"/>
          </p:cNvSpPr>
          <p:nvPr/>
        </p:nvSpPr>
        <p:spPr bwMode="auto">
          <a:xfrm>
            <a:off x="7010400" y="3733800"/>
            <a:ext cx="1676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TT"/>
          </a:p>
        </p:txBody>
      </p:sp>
      <p:sp>
        <p:nvSpPr>
          <p:cNvPr id="17431" name="Line 23"/>
          <p:cNvSpPr>
            <a:spLocks noChangeShapeType="1"/>
          </p:cNvSpPr>
          <p:nvPr/>
        </p:nvSpPr>
        <p:spPr bwMode="auto">
          <a:xfrm>
            <a:off x="6781800" y="2876550"/>
            <a:ext cx="1981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TT"/>
          </a:p>
        </p:txBody>
      </p:sp>
      <p:sp>
        <p:nvSpPr>
          <p:cNvPr id="17432" name="Line 24"/>
          <p:cNvSpPr>
            <a:spLocks noChangeShapeType="1"/>
          </p:cNvSpPr>
          <p:nvPr/>
        </p:nvSpPr>
        <p:spPr bwMode="auto">
          <a:xfrm>
            <a:off x="5943600" y="1974850"/>
            <a:ext cx="2667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TT"/>
          </a:p>
        </p:txBody>
      </p:sp>
      <p:sp>
        <p:nvSpPr>
          <p:cNvPr id="17433" name="Line 25"/>
          <p:cNvSpPr>
            <a:spLocks noChangeShapeType="1"/>
          </p:cNvSpPr>
          <p:nvPr/>
        </p:nvSpPr>
        <p:spPr bwMode="auto">
          <a:xfrm flipV="1">
            <a:off x="4800600" y="1143000"/>
            <a:ext cx="457200" cy="533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TT"/>
          </a:p>
        </p:txBody>
      </p:sp>
      <p:sp>
        <p:nvSpPr>
          <p:cNvPr id="17434" name="Line 26"/>
          <p:cNvSpPr>
            <a:spLocks noChangeShapeType="1"/>
          </p:cNvSpPr>
          <p:nvPr/>
        </p:nvSpPr>
        <p:spPr bwMode="auto">
          <a:xfrm flipH="1" flipV="1">
            <a:off x="4267200" y="1143000"/>
            <a:ext cx="533400" cy="533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TT"/>
          </a:p>
        </p:txBody>
      </p:sp>
      <p:sp>
        <p:nvSpPr>
          <p:cNvPr id="17435" name="Line 27"/>
          <p:cNvSpPr>
            <a:spLocks noChangeShapeType="1"/>
          </p:cNvSpPr>
          <p:nvPr/>
        </p:nvSpPr>
        <p:spPr bwMode="auto">
          <a:xfrm>
            <a:off x="5257800" y="1143000"/>
            <a:ext cx="3352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TT"/>
          </a:p>
        </p:txBody>
      </p:sp>
      <p:sp>
        <p:nvSpPr>
          <p:cNvPr id="17436" name="Line 28"/>
          <p:cNvSpPr>
            <a:spLocks noChangeShapeType="1"/>
          </p:cNvSpPr>
          <p:nvPr/>
        </p:nvSpPr>
        <p:spPr bwMode="auto">
          <a:xfrm flipH="1">
            <a:off x="533400" y="1143000"/>
            <a:ext cx="3733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TT"/>
          </a:p>
        </p:txBody>
      </p:sp>
      <p:sp>
        <p:nvSpPr>
          <p:cNvPr id="17437" name="Text Box 29"/>
          <p:cNvSpPr txBox="1">
            <a:spLocks noChangeArrowheads="1"/>
          </p:cNvSpPr>
          <p:nvPr/>
        </p:nvSpPr>
        <p:spPr bwMode="auto">
          <a:xfrm>
            <a:off x="6324600" y="1143000"/>
            <a:ext cx="2286000" cy="738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Tahoma" charset="0"/>
                <a:cs typeface="Times New Roman" pitchFamily="18" charset="0"/>
              </a:defRPr>
            </a:lvl1pPr>
            <a:lvl2pPr marL="742950" indent="-285750">
              <a:defRPr>
                <a:solidFill>
                  <a:schemeClr val="tx1"/>
                </a:solidFill>
                <a:latin typeface="Tahoma" charset="0"/>
                <a:cs typeface="Times New Roman" pitchFamily="18" charset="0"/>
              </a:defRPr>
            </a:lvl2pPr>
            <a:lvl3pPr marL="1143000" indent="-228600">
              <a:defRPr>
                <a:solidFill>
                  <a:schemeClr val="tx1"/>
                </a:solidFill>
                <a:latin typeface="Tahoma" charset="0"/>
                <a:cs typeface="Times New Roman" pitchFamily="18" charset="0"/>
              </a:defRPr>
            </a:lvl3pPr>
            <a:lvl4pPr marL="1600200" indent="-228600">
              <a:defRPr>
                <a:solidFill>
                  <a:schemeClr val="tx1"/>
                </a:solidFill>
                <a:latin typeface="Tahoma" charset="0"/>
                <a:cs typeface="Times New Roman" pitchFamily="18" charset="0"/>
              </a:defRPr>
            </a:lvl4pPr>
            <a:lvl5pPr marL="2057400" indent="-228600">
              <a:defRPr>
                <a:solidFill>
                  <a:schemeClr val="tx1"/>
                </a:solidFill>
                <a:latin typeface="Tahoma" charset="0"/>
                <a:cs typeface="Times New Roman" pitchFamily="18" charset="0"/>
              </a:defRPr>
            </a:lvl5pPr>
            <a:lvl6pPr marL="2514600" indent="-228600" eaLnBrk="0" fontAlgn="base" hangingPunct="0">
              <a:spcBef>
                <a:spcPct val="0"/>
              </a:spcBef>
              <a:spcAft>
                <a:spcPct val="0"/>
              </a:spcAft>
              <a:defRPr>
                <a:solidFill>
                  <a:schemeClr val="tx1"/>
                </a:solidFill>
                <a:latin typeface="Tahoma" charset="0"/>
                <a:cs typeface="Times New Roman" pitchFamily="18" charset="0"/>
              </a:defRPr>
            </a:lvl6pPr>
            <a:lvl7pPr marL="2971800" indent="-228600" eaLnBrk="0" fontAlgn="base" hangingPunct="0">
              <a:spcBef>
                <a:spcPct val="0"/>
              </a:spcBef>
              <a:spcAft>
                <a:spcPct val="0"/>
              </a:spcAft>
              <a:defRPr>
                <a:solidFill>
                  <a:schemeClr val="tx1"/>
                </a:solidFill>
                <a:latin typeface="Tahoma" charset="0"/>
                <a:cs typeface="Times New Roman" pitchFamily="18" charset="0"/>
              </a:defRPr>
            </a:lvl7pPr>
            <a:lvl8pPr marL="3429000" indent="-228600" eaLnBrk="0" fontAlgn="base" hangingPunct="0">
              <a:spcBef>
                <a:spcPct val="0"/>
              </a:spcBef>
              <a:spcAft>
                <a:spcPct val="0"/>
              </a:spcAft>
              <a:defRPr>
                <a:solidFill>
                  <a:schemeClr val="tx1"/>
                </a:solidFill>
                <a:latin typeface="Tahoma" charset="0"/>
                <a:cs typeface="Times New Roman" pitchFamily="18" charset="0"/>
              </a:defRPr>
            </a:lvl8pPr>
            <a:lvl9pPr marL="3886200" indent="-228600" eaLnBrk="0" fontAlgn="base" hangingPunct="0">
              <a:spcBef>
                <a:spcPct val="0"/>
              </a:spcBef>
              <a:spcAft>
                <a:spcPct val="0"/>
              </a:spcAft>
              <a:defRPr>
                <a:solidFill>
                  <a:schemeClr val="tx1"/>
                </a:solidFill>
                <a:latin typeface="Tahoma" charset="0"/>
                <a:cs typeface="Times New Roman" pitchFamily="18" charset="0"/>
              </a:defRPr>
            </a:lvl9pPr>
          </a:lstStyle>
          <a:p>
            <a:pPr eaLnBrk="1" hangingPunct="1">
              <a:spcBef>
                <a:spcPct val="50000"/>
              </a:spcBef>
            </a:pPr>
            <a:r>
              <a:rPr lang="en-US" altLang="en-US" sz="1400" b="1" dirty="0" smtClean="0">
                <a:solidFill>
                  <a:srgbClr val="FFC000"/>
                </a:solidFill>
                <a:latin typeface="Times New Roman" pitchFamily="18" charset="0"/>
              </a:rPr>
              <a:t>- Determination </a:t>
            </a:r>
            <a:r>
              <a:rPr lang="en-US" altLang="en-US" sz="1400" b="1" dirty="0">
                <a:solidFill>
                  <a:srgbClr val="FFC000"/>
                </a:solidFill>
                <a:latin typeface="Times New Roman" pitchFamily="18" charset="0"/>
              </a:rPr>
              <a:t>of needs/               - </a:t>
            </a:r>
            <a:r>
              <a:rPr lang="en-US" altLang="en-US" sz="1400" b="1" dirty="0" smtClean="0">
                <a:solidFill>
                  <a:srgbClr val="FFC000"/>
                </a:solidFill>
                <a:latin typeface="Times New Roman" pitchFamily="18" charset="0"/>
              </a:rPr>
              <a:t>Preparation </a:t>
            </a:r>
            <a:r>
              <a:rPr lang="en-US" altLang="en-US" sz="1400" b="1" dirty="0">
                <a:solidFill>
                  <a:srgbClr val="FFC000"/>
                </a:solidFill>
                <a:latin typeface="Times New Roman" pitchFamily="18" charset="0"/>
              </a:rPr>
              <a:t>of Scope of Works/Terms of Reference</a:t>
            </a:r>
          </a:p>
        </p:txBody>
      </p:sp>
      <p:sp>
        <p:nvSpPr>
          <p:cNvPr id="17438" name="Text Box 30"/>
          <p:cNvSpPr txBox="1">
            <a:spLocks noChangeArrowheads="1"/>
          </p:cNvSpPr>
          <p:nvPr/>
        </p:nvSpPr>
        <p:spPr bwMode="auto">
          <a:xfrm>
            <a:off x="5181600" y="1905000"/>
            <a:ext cx="3810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ahoma" charset="0"/>
                <a:cs typeface="Times New Roman" pitchFamily="18" charset="0"/>
              </a:defRPr>
            </a:lvl1pPr>
            <a:lvl2pPr marL="742950" indent="-285750">
              <a:defRPr>
                <a:solidFill>
                  <a:schemeClr val="tx1"/>
                </a:solidFill>
                <a:latin typeface="Tahoma" charset="0"/>
                <a:cs typeface="Times New Roman" pitchFamily="18" charset="0"/>
              </a:defRPr>
            </a:lvl2pPr>
            <a:lvl3pPr marL="1143000" indent="-228600">
              <a:defRPr>
                <a:solidFill>
                  <a:schemeClr val="tx1"/>
                </a:solidFill>
                <a:latin typeface="Tahoma" charset="0"/>
                <a:cs typeface="Times New Roman" pitchFamily="18" charset="0"/>
              </a:defRPr>
            </a:lvl3pPr>
            <a:lvl4pPr marL="1600200" indent="-228600">
              <a:defRPr>
                <a:solidFill>
                  <a:schemeClr val="tx1"/>
                </a:solidFill>
                <a:latin typeface="Tahoma" charset="0"/>
                <a:cs typeface="Times New Roman" pitchFamily="18" charset="0"/>
              </a:defRPr>
            </a:lvl4pPr>
            <a:lvl5pPr marL="2057400" indent="-228600">
              <a:defRPr>
                <a:solidFill>
                  <a:schemeClr val="tx1"/>
                </a:solidFill>
                <a:latin typeface="Tahoma" charset="0"/>
                <a:cs typeface="Times New Roman" pitchFamily="18" charset="0"/>
              </a:defRPr>
            </a:lvl5pPr>
            <a:lvl6pPr marL="2514600" indent="-228600" eaLnBrk="0" fontAlgn="base" hangingPunct="0">
              <a:spcBef>
                <a:spcPct val="0"/>
              </a:spcBef>
              <a:spcAft>
                <a:spcPct val="0"/>
              </a:spcAft>
              <a:defRPr>
                <a:solidFill>
                  <a:schemeClr val="tx1"/>
                </a:solidFill>
                <a:latin typeface="Tahoma" charset="0"/>
                <a:cs typeface="Times New Roman" pitchFamily="18" charset="0"/>
              </a:defRPr>
            </a:lvl6pPr>
            <a:lvl7pPr marL="2971800" indent="-228600" eaLnBrk="0" fontAlgn="base" hangingPunct="0">
              <a:spcBef>
                <a:spcPct val="0"/>
              </a:spcBef>
              <a:spcAft>
                <a:spcPct val="0"/>
              </a:spcAft>
              <a:defRPr>
                <a:solidFill>
                  <a:schemeClr val="tx1"/>
                </a:solidFill>
                <a:latin typeface="Tahoma" charset="0"/>
                <a:cs typeface="Times New Roman" pitchFamily="18" charset="0"/>
              </a:defRPr>
            </a:lvl7pPr>
            <a:lvl8pPr marL="3429000" indent="-228600" eaLnBrk="0" fontAlgn="base" hangingPunct="0">
              <a:spcBef>
                <a:spcPct val="0"/>
              </a:spcBef>
              <a:spcAft>
                <a:spcPct val="0"/>
              </a:spcAft>
              <a:defRPr>
                <a:solidFill>
                  <a:schemeClr val="tx1"/>
                </a:solidFill>
                <a:latin typeface="Tahoma" charset="0"/>
                <a:cs typeface="Times New Roman" pitchFamily="18" charset="0"/>
              </a:defRPr>
            </a:lvl8pPr>
            <a:lvl9pPr marL="3886200" indent="-228600" eaLnBrk="0" fontAlgn="base" hangingPunct="0">
              <a:spcBef>
                <a:spcPct val="0"/>
              </a:spcBef>
              <a:spcAft>
                <a:spcPct val="0"/>
              </a:spcAft>
              <a:defRPr>
                <a:solidFill>
                  <a:schemeClr val="tx1"/>
                </a:solidFill>
                <a:latin typeface="Tahoma" charset="0"/>
                <a:cs typeface="Times New Roman" pitchFamily="18" charset="0"/>
              </a:defRPr>
            </a:lvl9pPr>
          </a:lstStyle>
          <a:p>
            <a:pPr eaLnBrk="1" hangingPunct="1">
              <a:spcBef>
                <a:spcPct val="50000"/>
              </a:spcBef>
            </a:pPr>
            <a:r>
              <a:rPr lang="en-US" altLang="en-US" sz="2400">
                <a:solidFill>
                  <a:srgbClr val="FFFFFF"/>
                </a:solidFill>
                <a:latin typeface="Times New Roman" pitchFamily="18" charset="0"/>
              </a:rPr>
              <a:t>1</a:t>
            </a:r>
          </a:p>
        </p:txBody>
      </p:sp>
      <p:sp>
        <p:nvSpPr>
          <p:cNvPr id="17439" name="Text Box 31"/>
          <p:cNvSpPr txBox="1">
            <a:spLocks noChangeArrowheads="1"/>
          </p:cNvSpPr>
          <p:nvPr/>
        </p:nvSpPr>
        <p:spPr bwMode="auto">
          <a:xfrm>
            <a:off x="5867400" y="2395538"/>
            <a:ext cx="457200"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ahoma" charset="0"/>
                <a:cs typeface="Times New Roman" pitchFamily="18" charset="0"/>
              </a:defRPr>
            </a:lvl1pPr>
            <a:lvl2pPr marL="742950" indent="-285750">
              <a:defRPr>
                <a:solidFill>
                  <a:schemeClr val="tx1"/>
                </a:solidFill>
                <a:latin typeface="Tahoma" charset="0"/>
                <a:cs typeface="Times New Roman" pitchFamily="18" charset="0"/>
              </a:defRPr>
            </a:lvl2pPr>
            <a:lvl3pPr marL="1143000" indent="-228600">
              <a:defRPr>
                <a:solidFill>
                  <a:schemeClr val="tx1"/>
                </a:solidFill>
                <a:latin typeface="Tahoma" charset="0"/>
                <a:cs typeface="Times New Roman" pitchFamily="18" charset="0"/>
              </a:defRPr>
            </a:lvl3pPr>
            <a:lvl4pPr marL="1600200" indent="-228600">
              <a:defRPr>
                <a:solidFill>
                  <a:schemeClr val="tx1"/>
                </a:solidFill>
                <a:latin typeface="Tahoma" charset="0"/>
                <a:cs typeface="Times New Roman" pitchFamily="18" charset="0"/>
              </a:defRPr>
            </a:lvl4pPr>
            <a:lvl5pPr marL="2057400" indent="-228600">
              <a:defRPr>
                <a:solidFill>
                  <a:schemeClr val="tx1"/>
                </a:solidFill>
                <a:latin typeface="Tahoma" charset="0"/>
                <a:cs typeface="Times New Roman" pitchFamily="18" charset="0"/>
              </a:defRPr>
            </a:lvl5pPr>
            <a:lvl6pPr marL="2514600" indent="-228600" eaLnBrk="0" fontAlgn="base" hangingPunct="0">
              <a:spcBef>
                <a:spcPct val="0"/>
              </a:spcBef>
              <a:spcAft>
                <a:spcPct val="0"/>
              </a:spcAft>
              <a:defRPr>
                <a:solidFill>
                  <a:schemeClr val="tx1"/>
                </a:solidFill>
                <a:latin typeface="Tahoma" charset="0"/>
                <a:cs typeface="Times New Roman" pitchFamily="18" charset="0"/>
              </a:defRPr>
            </a:lvl6pPr>
            <a:lvl7pPr marL="2971800" indent="-228600" eaLnBrk="0" fontAlgn="base" hangingPunct="0">
              <a:spcBef>
                <a:spcPct val="0"/>
              </a:spcBef>
              <a:spcAft>
                <a:spcPct val="0"/>
              </a:spcAft>
              <a:defRPr>
                <a:solidFill>
                  <a:schemeClr val="tx1"/>
                </a:solidFill>
                <a:latin typeface="Tahoma" charset="0"/>
                <a:cs typeface="Times New Roman" pitchFamily="18" charset="0"/>
              </a:defRPr>
            </a:lvl7pPr>
            <a:lvl8pPr marL="3429000" indent="-228600" eaLnBrk="0" fontAlgn="base" hangingPunct="0">
              <a:spcBef>
                <a:spcPct val="0"/>
              </a:spcBef>
              <a:spcAft>
                <a:spcPct val="0"/>
              </a:spcAft>
              <a:defRPr>
                <a:solidFill>
                  <a:schemeClr val="tx1"/>
                </a:solidFill>
                <a:latin typeface="Tahoma" charset="0"/>
                <a:cs typeface="Times New Roman" pitchFamily="18" charset="0"/>
              </a:defRPr>
            </a:lvl8pPr>
            <a:lvl9pPr marL="3886200" indent="-228600" eaLnBrk="0" fontAlgn="base" hangingPunct="0">
              <a:spcBef>
                <a:spcPct val="0"/>
              </a:spcBef>
              <a:spcAft>
                <a:spcPct val="0"/>
              </a:spcAft>
              <a:defRPr>
                <a:solidFill>
                  <a:schemeClr val="tx1"/>
                </a:solidFill>
                <a:latin typeface="Tahoma" charset="0"/>
                <a:cs typeface="Times New Roman" pitchFamily="18" charset="0"/>
              </a:defRPr>
            </a:lvl9pPr>
          </a:lstStyle>
          <a:p>
            <a:pPr eaLnBrk="1" hangingPunct="1">
              <a:spcBef>
                <a:spcPct val="50000"/>
              </a:spcBef>
            </a:pPr>
            <a:r>
              <a:rPr lang="en-US" altLang="en-US" sz="2400">
                <a:solidFill>
                  <a:srgbClr val="FFFFFF"/>
                </a:solidFill>
                <a:latin typeface="Times New Roman" pitchFamily="18" charset="0"/>
              </a:rPr>
              <a:t>2</a:t>
            </a:r>
          </a:p>
        </p:txBody>
      </p:sp>
      <p:sp>
        <p:nvSpPr>
          <p:cNvPr id="17440" name="Text Box 32"/>
          <p:cNvSpPr txBox="1">
            <a:spLocks noChangeArrowheads="1"/>
          </p:cNvSpPr>
          <p:nvPr/>
        </p:nvSpPr>
        <p:spPr bwMode="auto">
          <a:xfrm>
            <a:off x="6324600" y="3078163"/>
            <a:ext cx="457200"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ahoma" charset="0"/>
                <a:cs typeface="Times New Roman" pitchFamily="18" charset="0"/>
              </a:defRPr>
            </a:lvl1pPr>
            <a:lvl2pPr marL="742950" indent="-285750">
              <a:defRPr>
                <a:solidFill>
                  <a:schemeClr val="tx1"/>
                </a:solidFill>
                <a:latin typeface="Tahoma" charset="0"/>
                <a:cs typeface="Times New Roman" pitchFamily="18" charset="0"/>
              </a:defRPr>
            </a:lvl2pPr>
            <a:lvl3pPr marL="1143000" indent="-228600">
              <a:defRPr>
                <a:solidFill>
                  <a:schemeClr val="tx1"/>
                </a:solidFill>
                <a:latin typeface="Tahoma" charset="0"/>
                <a:cs typeface="Times New Roman" pitchFamily="18" charset="0"/>
              </a:defRPr>
            </a:lvl3pPr>
            <a:lvl4pPr marL="1600200" indent="-228600">
              <a:defRPr>
                <a:solidFill>
                  <a:schemeClr val="tx1"/>
                </a:solidFill>
                <a:latin typeface="Tahoma" charset="0"/>
                <a:cs typeface="Times New Roman" pitchFamily="18" charset="0"/>
              </a:defRPr>
            </a:lvl4pPr>
            <a:lvl5pPr marL="2057400" indent="-228600">
              <a:defRPr>
                <a:solidFill>
                  <a:schemeClr val="tx1"/>
                </a:solidFill>
                <a:latin typeface="Tahoma" charset="0"/>
                <a:cs typeface="Times New Roman" pitchFamily="18" charset="0"/>
              </a:defRPr>
            </a:lvl5pPr>
            <a:lvl6pPr marL="2514600" indent="-228600" eaLnBrk="0" fontAlgn="base" hangingPunct="0">
              <a:spcBef>
                <a:spcPct val="0"/>
              </a:spcBef>
              <a:spcAft>
                <a:spcPct val="0"/>
              </a:spcAft>
              <a:defRPr>
                <a:solidFill>
                  <a:schemeClr val="tx1"/>
                </a:solidFill>
                <a:latin typeface="Tahoma" charset="0"/>
                <a:cs typeface="Times New Roman" pitchFamily="18" charset="0"/>
              </a:defRPr>
            </a:lvl6pPr>
            <a:lvl7pPr marL="2971800" indent="-228600" eaLnBrk="0" fontAlgn="base" hangingPunct="0">
              <a:spcBef>
                <a:spcPct val="0"/>
              </a:spcBef>
              <a:spcAft>
                <a:spcPct val="0"/>
              </a:spcAft>
              <a:defRPr>
                <a:solidFill>
                  <a:schemeClr val="tx1"/>
                </a:solidFill>
                <a:latin typeface="Tahoma" charset="0"/>
                <a:cs typeface="Times New Roman" pitchFamily="18" charset="0"/>
              </a:defRPr>
            </a:lvl7pPr>
            <a:lvl8pPr marL="3429000" indent="-228600" eaLnBrk="0" fontAlgn="base" hangingPunct="0">
              <a:spcBef>
                <a:spcPct val="0"/>
              </a:spcBef>
              <a:spcAft>
                <a:spcPct val="0"/>
              </a:spcAft>
              <a:defRPr>
                <a:solidFill>
                  <a:schemeClr val="tx1"/>
                </a:solidFill>
                <a:latin typeface="Tahoma" charset="0"/>
                <a:cs typeface="Times New Roman" pitchFamily="18" charset="0"/>
              </a:defRPr>
            </a:lvl8pPr>
            <a:lvl9pPr marL="3886200" indent="-228600" eaLnBrk="0" fontAlgn="base" hangingPunct="0">
              <a:spcBef>
                <a:spcPct val="0"/>
              </a:spcBef>
              <a:spcAft>
                <a:spcPct val="0"/>
              </a:spcAft>
              <a:defRPr>
                <a:solidFill>
                  <a:schemeClr val="tx1"/>
                </a:solidFill>
                <a:latin typeface="Tahoma" charset="0"/>
                <a:cs typeface="Times New Roman" pitchFamily="18" charset="0"/>
              </a:defRPr>
            </a:lvl9pPr>
          </a:lstStyle>
          <a:p>
            <a:pPr eaLnBrk="1" hangingPunct="1">
              <a:spcBef>
                <a:spcPct val="50000"/>
              </a:spcBef>
            </a:pPr>
            <a:r>
              <a:rPr lang="en-US" altLang="en-US" sz="2400">
                <a:solidFill>
                  <a:srgbClr val="FFFFFF"/>
                </a:solidFill>
                <a:latin typeface="Times New Roman" pitchFamily="18" charset="0"/>
              </a:rPr>
              <a:t>3</a:t>
            </a:r>
          </a:p>
        </p:txBody>
      </p:sp>
      <p:sp>
        <p:nvSpPr>
          <p:cNvPr id="17441" name="Text Box 33"/>
          <p:cNvSpPr txBox="1">
            <a:spLocks noChangeArrowheads="1"/>
          </p:cNvSpPr>
          <p:nvPr/>
        </p:nvSpPr>
        <p:spPr bwMode="auto">
          <a:xfrm>
            <a:off x="6324600" y="4038600"/>
            <a:ext cx="4476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ahoma" charset="0"/>
                <a:cs typeface="Times New Roman" pitchFamily="18" charset="0"/>
              </a:defRPr>
            </a:lvl1pPr>
            <a:lvl2pPr marL="742950" indent="-285750">
              <a:defRPr>
                <a:solidFill>
                  <a:schemeClr val="tx1"/>
                </a:solidFill>
                <a:latin typeface="Tahoma" charset="0"/>
                <a:cs typeface="Times New Roman" pitchFamily="18" charset="0"/>
              </a:defRPr>
            </a:lvl2pPr>
            <a:lvl3pPr marL="1143000" indent="-228600">
              <a:defRPr>
                <a:solidFill>
                  <a:schemeClr val="tx1"/>
                </a:solidFill>
                <a:latin typeface="Tahoma" charset="0"/>
                <a:cs typeface="Times New Roman" pitchFamily="18" charset="0"/>
              </a:defRPr>
            </a:lvl3pPr>
            <a:lvl4pPr marL="1600200" indent="-228600">
              <a:defRPr>
                <a:solidFill>
                  <a:schemeClr val="tx1"/>
                </a:solidFill>
                <a:latin typeface="Tahoma" charset="0"/>
                <a:cs typeface="Times New Roman" pitchFamily="18" charset="0"/>
              </a:defRPr>
            </a:lvl4pPr>
            <a:lvl5pPr marL="2057400" indent="-228600">
              <a:defRPr>
                <a:solidFill>
                  <a:schemeClr val="tx1"/>
                </a:solidFill>
                <a:latin typeface="Tahoma" charset="0"/>
                <a:cs typeface="Times New Roman" pitchFamily="18" charset="0"/>
              </a:defRPr>
            </a:lvl5pPr>
            <a:lvl6pPr marL="2514600" indent="-228600" eaLnBrk="0" fontAlgn="base" hangingPunct="0">
              <a:spcBef>
                <a:spcPct val="0"/>
              </a:spcBef>
              <a:spcAft>
                <a:spcPct val="0"/>
              </a:spcAft>
              <a:defRPr>
                <a:solidFill>
                  <a:schemeClr val="tx1"/>
                </a:solidFill>
                <a:latin typeface="Tahoma" charset="0"/>
                <a:cs typeface="Times New Roman" pitchFamily="18" charset="0"/>
              </a:defRPr>
            </a:lvl6pPr>
            <a:lvl7pPr marL="2971800" indent="-228600" eaLnBrk="0" fontAlgn="base" hangingPunct="0">
              <a:spcBef>
                <a:spcPct val="0"/>
              </a:spcBef>
              <a:spcAft>
                <a:spcPct val="0"/>
              </a:spcAft>
              <a:defRPr>
                <a:solidFill>
                  <a:schemeClr val="tx1"/>
                </a:solidFill>
                <a:latin typeface="Tahoma" charset="0"/>
                <a:cs typeface="Times New Roman" pitchFamily="18" charset="0"/>
              </a:defRPr>
            </a:lvl7pPr>
            <a:lvl8pPr marL="3429000" indent="-228600" eaLnBrk="0" fontAlgn="base" hangingPunct="0">
              <a:spcBef>
                <a:spcPct val="0"/>
              </a:spcBef>
              <a:spcAft>
                <a:spcPct val="0"/>
              </a:spcAft>
              <a:defRPr>
                <a:solidFill>
                  <a:schemeClr val="tx1"/>
                </a:solidFill>
                <a:latin typeface="Tahoma" charset="0"/>
                <a:cs typeface="Times New Roman" pitchFamily="18" charset="0"/>
              </a:defRPr>
            </a:lvl8pPr>
            <a:lvl9pPr marL="3886200" indent="-228600" eaLnBrk="0" fontAlgn="base" hangingPunct="0">
              <a:spcBef>
                <a:spcPct val="0"/>
              </a:spcBef>
              <a:spcAft>
                <a:spcPct val="0"/>
              </a:spcAft>
              <a:defRPr>
                <a:solidFill>
                  <a:schemeClr val="tx1"/>
                </a:solidFill>
                <a:latin typeface="Tahoma" charset="0"/>
                <a:cs typeface="Times New Roman" pitchFamily="18" charset="0"/>
              </a:defRPr>
            </a:lvl9pPr>
          </a:lstStyle>
          <a:p>
            <a:pPr eaLnBrk="1" hangingPunct="1">
              <a:spcBef>
                <a:spcPct val="50000"/>
              </a:spcBef>
            </a:pPr>
            <a:r>
              <a:rPr lang="en-US" altLang="en-US" sz="2400">
                <a:solidFill>
                  <a:srgbClr val="FFFFFF"/>
                </a:solidFill>
                <a:latin typeface="Times New Roman" pitchFamily="18" charset="0"/>
              </a:rPr>
              <a:t>4</a:t>
            </a:r>
          </a:p>
        </p:txBody>
      </p:sp>
      <p:sp>
        <p:nvSpPr>
          <p:cNvPr id="17442" name="Text Box 34"/>
          <p:cNvSpPr txBox="1">
            <a:spLocks noChangeArrowheads="1"/>
          </p:cNvSpPr>
          <p:nvPr/>
        </p:nvSpPr>
        <p:spPr bwMode="auto">
          <a:xfrm>
            <a:off x="6019800" y="4724400"/>
            <a:ext cx="3810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ahoma" charset="0"/>
                <a:cs typeface="Times New Roman" pitchFamily="18" charset="0"/>
              </a:defRPr>
            </a:lvl1pPr>
            <a:lvl2pPr marL="742950" indent="-285750">
              <a:defRPr>
                <a:solidFill>
                  <a:schemeClr val="tx1"/>
                </a:solidFill>
                <a:latin typeface="Tahoma" charset="0"/>
                <a:cs typeface="Times New Roman" pitchFamily="18" charset="0"/>
              </a:defRPr>
            </a:lvl2pPr>
            <a:lvl3pPr marL="1143000" indent="-228600">
              <a:defRPr>
                <a:solidFill>
                  <a:schemeClr val="tx1"/>
                </a:solidFill>
                <a:latin typeface="Tahoma" charset="0"/>
                <a:cs typeface="Times New Roman" pitchFamily="18" charset="0"/>
              </a:defRPr>
            </a:lvl3pPr>
            <a:lvl4pPr marL="1600200" indent="-228600">
              <a:defRPr>
                <a:solidFill>
                  <a:schemeClr val="tx1"/>
                </a:solidFill>
                <a:latin typeface="Tahoma" charset="0"/>
                <a:cs typeface="Times New Roman" pitchFamily="18" charset="0"/>
              </a:defRPr>
            </a:lvl4pPr>
            <a:lvl5pPr marL="2057400" indent="-228600">
              <a:defRPr>
                <a:solidFill>
                  <a:schemeClr val="tx1"/>
                </a:solidFill>
                <a:latin typeface="Tahoma" charset="0"/>
                <a:cs typeface="Times New Roman" pitchFamily="18" charset="0"/>
              </a:defRPr>
            </a:lvl5pPr>
            <a:lvl6pPr marL="2514600" indent="-228600" eaLnBrk="0" fontAlgn="base" hangingPunct="0">
              <a:spcBef>
                <a:spcPct val="0"/>
              </a:spcBef>
              <a:spcAft>
                <a:spcPct val="0"/>
              </a:spcAft>
              <a:defRPr>
                <a:solidFill>
                  <a:schemeClr val="tx1"/>
                </a:solidFill>
                <a:latin typeface="Tahoma" charset="0"/>
                <a:cs typeface="Times New Roman" pitchFamily="18" charset="0"/>
              </a:defRPr>
            </a:lvl6pPr>
            <a:lvl7pPr marL="2971800" indent="-228600" eaLnBrk="0" fontAlgn="base" hangingPunct="0">
              <a:spcBef>
                <a:spcPct val="0"/>
              </a:spcBef>
              <a:spcAft>
                <a:spcPct val="0"/>
              </a:spcAft>
              <a:defRPr>
                <a:solidFill>
                  <a:schemeClr val="tx1"/>
                </a:solidFill>
                <a:latin typeface="Tahoma" charset="0"/>
                <a:cs typeface="Times New Roman" pitchFamily="18" charset="0"/>
              </a:defRPr>
            </a:lvl7pPr>
            <a:lvl8pPr marL="3429000" indent="-228600" eaLnBrk="0" fontAlgn="base" hangingPunct="0">
              <a:spcBef>
                <a:spcPct val="0"/>
              </a:spcBef>
              <a:spcAft>
                <a:spcPct val="0"/>
              </a:spcAft>
              <a:defRPr>
                <a:solidFill>
                  <a:schemeClr val="tx1"/>
                </a:solidFill>
                <a:latin typeface="Tahoma" charset="0"/>
                <a:cs typeface="Times New Roman" pitchFamily="18" charset="0"/>
              </a:defRPr>
            </a:lvl8pPr>
            <a:lvl9pPr marL="3886200" indent="-228600" eaLnBrk="0" fontAlgn="base" hangingPunct="0">
              <a:spcBef>
                <a:spcPct val="0"/>
              </a:spcBef>
              <a:spcAft>
                <a:spcPct val="0"/>
              </a:spcAft>
              <a:defRPr>
                <a:solidFill>
                  <a:schemeClr val="tx1"/>
                </a:solidFill>
                <a:latin typeface="Tahoma" charset="0"/>
                <a:cs typeface="Times New Roman" pitchFamily="18" charset="0"/>
              </a:defRPr>
            </a:lvl9pPr>
          </a:lstStyle>
          <a:p>
            <a:pPr eaLnBrk="1" hangingPunct="1">
              <a:spcBef>
                <a:spcPct val="50000"/>
              </a:spcBef>
            </a:pPr>
            <a:r>
              <a:rPr lang="en-US" altLang="en-US" sz="2400">
                <a:solidFill>
                  <a:srgbClr val="FFFFFF"/>
                </a:solidFill>
                <a:latin typeface="Times New Roman" pitchFamily="18" charset="0"/>
              </a:rPr>
              <a:t>5</a:t>
            </a:r>
          </a:p>
        </p:txBody>
      </p:sp>
      <p:sp>
        <p:nvSpPr>
          <p:cNvPr id="17443" name="Text Box 35"/>
          <p:cNvSpPr txBox="1">
            <a:spLocks noChangeArrowheads="1"/>
          </p:cNvSpPr>
          <p:nvPr/>
        </p:nvSpPr>
        <p:spPr bwMode="auto">
          <a:xfrm>
            <a:off x="5181600" y="5186363"/>
            <a:ext cx="381000"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ahoma" charset="0"/>
                <a:cs typeface="Times New Roman" pitchFamily="18" charset="0"/>
              </a:defRPr>
            </a:lvl1pPr>
            <a:lvl2pPr marL="742950" indent="-285750">
              <a:defRPr>
                <a:solidFill>
                  <a:schemeClr val="tx1"/>
                </a:solidFill>
                <a:latin typeface="Tahoma" charset="0"/>
                <a:cs typeface="Times New Roman" pitchFamily="18" charset="0"/>
              </a:defRPr>
            </a:lvl2pPr>
            <a:lvl3pPr marL="1143000" indent="-228600">
              <a:defRPr>
                <a:solidFill>
                  <a:schemeClr val="tx1"/>
                </a:solidFill>
                <a:latin typeface="Tahoma" charset="0"/>
                <a:cs typeface="Times New Roman" pitchFamily="18" charset="0"/>
              </a:defRPr>
            </a:lvl3pPr>
            <a:lvl4pPr marL="1600200" indent="-228600">
              <a:defRPr>
                <a:solidFill>
                  <a:schemeClr val="tx1"/>
                </a:solidFill>
                <a:latin typeface="Tahoma" charset="0"/>
                <a:cs typeface="Times New Roman" pitchFamily="18" charset="0"/>
              </a:defRPr>
            </a:lvl4pPr>
            <a:lvl5pPr marL="2057400" indent="-228600">
              <a:defRPr>
                <a:solidFill>
                  <a:schemeClr val="tx1"/>
                </a:solidFill>
                <a:latin typeface="Tahoma" charset="0"/>
                <a:cs typeface="Times New Roman" pitchFamily="18" charset="0"/>
              </a:defRPr>
            </a:lvl5pPr>
            <a:lvl6pPr marL="2514600" indent="-228600" eaLnBrk="0" fontAlgn="base" hangingPunct="0">
              <a:spcBef>
                <a:spcPct val="0"/>
              </a:spcBef>
              <a:spcAft>
                <a:spcPct val="0"/>
              </a:spcAft>
              <a:defRPr>
                <a:solidFill>
                  <a:schemeClr val="tx1"/>
                </a:solidFill>
                <a:latin typeface="Tahoma" charset="0"/>
                <a:cs typeface="Times New Roman" pitchFamily="18" charset="0"/>
              </a:defRPr>
            </a:lvl6pPr>
            <a:lvl7pPr marL="2971800" indent="-228600" eaLnBrk="0" fontAlgn="base" hangingPunct="0">
              <a:spcBef>
                <a:spcPct val="0"/>
              </a:spcBef>
              <a:spcAft>
                <a:spcPct val="0"/>
              </a:spcAft>
              <a:defRPr>
                <a:solidFill>
                  <a:schemeClr val="tx1"/>
                </a:solidFill>
                <a:latin typeface="Tahoma" charset="0"/>
                <a:cs typeface="Times New Roman" pitchFamily="18" charset="0"/>
              </a:defRPr>
            </a:lvl7pPr>
            <a:lvl8pPr marL="3429000" indent="-228600" eaLnBrk="0" fontAlgn="base" hangingPunct="0">
              <a:spcBef>
                <a:spcPct val="0"/>
              </a:spcBef>
              <a:spcAft>
                <a:spcPct val="0"/>
              </a:spcAft>
              <a:defRPr>
                <a:solidFill>
                  <a:schemeClr val="tx1"/>
                </a:solidFill>
                <a:latin typeface="Tahoma" charset="0"/>
                <a:cs typeface="Times New Roman" pitchFamily="18" charset="0"/>
              </a:defRPr>
            </a:lvl8pPr>
            <a:lvl9pPr marL="3886200" indent="-228600" eaLnBrk="0" fontAlgn="base" hangingPunct="0">
              <a:spcBef>
                <a:spcPct val="0"/>
              </a:spcBef>
              <a:spcAft>
                <a:spcPct val="0"/>
              </a:spcAft>
              <a:defRPr>
                <a:solidFill>
                  <a:schemeClr val="tx1"/>
                </a:solidFill>
                <a:latin typeface="Tahoma" charset="0"/>
                <a:cs typeface="Times New Roman" pitchFamily="18" charset="0"/>
              </a:defRPr>
            </a:lvl9pPr>
          </a:lstStyle>
          <a:p>
            <a:pPr eaLnBrk="1" hangingPunct="1">
              <a:spcBef>
                <a:spcPct val="50000"/>
              </a:spcBef>
            </a:pPr>
            <a:r>
              <a:rPr lang="en-US" altLang="en-US" sz="2400">
                <a:solidFill>
                  <a:srgbClr val="FFFFFF"/>
                </a:solidFill>
                <a:latin typeface="Times New Roman" pitchFamily="18" charset="0"/>
              </a:rPr>
              <a:t>6</a:t>
            </a:r>
          </a:p>
        </p:txBody>
      </p:sp>
      <p:sp>
        <p:nvSpPr>
          <p:cNvPr id="17444" name="Text Box 36"/>
          <p:cNvSpPr txBox="1">
            <a:spLocks noChangeArrowheads="1"/>
          </p:cNvSpPr>
          <p:nvPr/>
        </p:nvSpPr>
        <p:spPr bwMode="auto">
          <a:xfrm>
            <a:off x="4267200" y="5546725"/>
            <a:ext cx="4191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ahoma" charset="0"/>
                <a:cs typeface="Times New Roman" pitchFamily="18" charset="0"/>
              </a:defRPr>
            </a:lvl1pPr>
            <a:lvl2pPr marL="742950" indent="-285750">
              <a:defRPr>
                <a:solidFill>
                  <a:schemeClr val="tx1"/>
                </a:solidFill>
                <a:latin typeface="Tahoma" charset="0"/>
                <a:cs typeface="Times New Roman" pitchFamily="18" charset="0"/>
              </a:defRPr>
            </a:lvl2pPr>
            <a:lvl3pPr marL="1143000" indent="-228600">
              <a:defRPr>
                <a:solidFill>
                  <a:schemeClr val="tx1"/>
                </a:solidFill>
                <a:latin typeface="Tahoma" charset="0"/>
                <a:cs typeface="Times New Roman" pitchFamily="18" charset="0"/>
              </a:defRPr>
            </a:lvl3pPr>
            <a:lvl4pPr marL="1600200" indent="-228600">
              <a:defRPr>
                <a:solidFill>
                  <a:schemeClr val="tx1"/>
                </a:solidFill>
                <a:latin typeface="Tahoma" charset="0"/>
                <a:cs typeface="Times New Roman" pitchFamily="18" charset="0"/>
              </a:defRPr>
            </a:lvl4pPr>
            <a:lvl5pPr marL="2057400" indent="-228600">
              <a:defRPr>
                <a:solidFill>
                  <a:schemeClr val="tx1"/>
                </a:solidFill>
                <a:latin typeface="Tahoma" charset="0"/>
                <a:cs typeface="Times New Roman" pitchFamily="18" charset="0"/>
              </a:defRPr>
            </a:lvl5pPr>
            <a:lvl6pPr marL="2514600" indent="-228600" eaLnBrk="0" fontAlgn="base" hangingPunct="0">
              <a:spcBef>
                <a:spcPct val="0"/>
              </a:spcBef>
              <a:spcAft>
                <a:spcPct val="0"/>
              </a:spcAft>
              <a:defRPr>
                <a:solidFill>
                  <a:schemeClr val="tx1"/>
                </a:solidFill>
                <a:latin typeface="Tahoma" charset="0"/>
                <a:cs typeface="Times New Roman" pitchFamily="18" charset="0"/>
              </a:defRPr>
            </a:lvl6pPr>
            <a:lvl7pPr marL="2971800" indent="-228600" eaLnBrk="0" fontAlgn="base" hangingPunct="0">
              <a:spcBef>
                <a:spcPct val="0"/>
              </a:spcBef>
              <a:spcAft>
                <a:spcPct val="0"/>
              </a:spcAft>
              <a:defRPr>
                <a:solidFill>
                  <a:schemeClr val="tx1"/>
                </a:solidFill>
                <a:latin typeface="Tahoma" charset="0"/>
                <a:cs typeface="Times New Roman" pitchFamily="18" charset="0"/>
              </a:defRPr>
            </a:lvl7pPr>
            <a:lvl8pPr marL="3429000" indent="-228600" eaLnBrk="0" fontAlgn="base" hangingPunct="0">
              <a:spcBef>
                <a:spcPct val="0"/>
              </a:spcBef>
              <a:spcAft>
                <a:spcPct val="0"/>
              </a:spcAft>
              <a:defRPr>
                <a:solidFill>
                  <a:schemeClr val="tx1"/>
                </a:solidFill>
                <a:latin typeface="Tahoma" charset="0"/>
                <a:cs typeface="Times New Roman" pitchFamily="18" charset="0"/>
              </a:defRPr>
            </a:lvl8pPr>
            <a:lvl9pPr marL="3886200" indent="-228600" eaLnBrk="0" fontAlgn="base" hangingPunct="0">
              <a:spcBef>
                <a:spcPct val="0"/>
              </a:spcBef>
              <a:spcAft>
                <a:spcPct val="0"/>
              </a:spcAft>
              <a:defRPr>
                <a:solidFill>
                  <a:schemeClr val="tx1"/>
                </a:solidFill>
                <a:latin typeface="Tahoma" charset="0"/>
                <a:cs typeface="Times New Roman" pitchFamily="18" charset="0"/>
              </a:defRPr>
            </a:lvl9pPr>
          </a:lstStyle>
          <a:p>
            <a:pPr eaLnBrk="1" hangingPunct="1">
              <a:spcBef>
                <a:spcPct val="50000"/>
              </a:spcBef>
            </a:pPr>
            <a:r>
              <a:rPr lang="en-US" altLang="en-US" sz="2400">
                <a:solidFill>
                  <a:srgbClr val="FFFFFF"/>
                </a:solidFill>
                <a:latin typeface="Times New Roman" pitchFamily="18" charset="0"/>
              </a:rPr>
              <a:t>7</a:t>
            </a:r>
          </a:p>
        </p:txBody>
      </p:sp>
      <p:sp>
        <p:nvSpPr>
          <p:cNvPr id="17445" name="Text Box 37"/>
          <p:cNvSpPr txBox="1">
            <a:spLocks noChangeArrowheads="1"/>
          </p:cNvSpPr>
          <p:nvPr/>
        </p:nvSpPr>
        <p:spPr bwMode="auto">
          <a:xfrm>
            <a:off x="3200400" y="4724400"/>
            <a:ext cx="4572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ahoma" charset="0"/>
                <a:cs typeface="Times New Roman" pitchFamily="18" charset="0"/>
              </a:defRPr>
            </a:lvl1pPr>
            <a:lvl2pPr marL="742950" indent="-285750">
              <a:defRPr>
                <a:solidFill>
                  <a:schemeClr val="tx1"/>
                </a:solidFill>
                <a:latin typeface="Tahoma" charset="0"/>
                <a:cs typeface="Times New Roman" pitchFamily="18" charset="0"/>
              </a:defRPr>
            </a:lvl2pPr>
            <a:lvl3pPr marL="1143000" indent="-228600">
              <a:defRPr>
                <a:solidFill>
                  <a:schemeClr val="tx1"/>
                </a:solidFill>
                <a:latin typeface="Tahoma" charset="0"/>
                <a:cs typeface="Times New Roman" pitchFamily="18" charset="0"/>
              </a:defRPr>
            </a:lvl3pPr>
            <a:lvl4pPr marL="1600200" indent="-228600">
              <a:defRPr>
                <a:solidFill>
                  <a:schemeClr val="tx1"/>
                </a:solidFill>
                <a:latin typeface="Tahoma" charset="0"/>
                <a:cs typeface="Times New Roman" pitchFamily="18" charset="0"/>
              </a:defRPr>
            </a:lvl4pPr>
            <a:lvl5pPr marL="2057400" indent="-228600">
              <a:defRPr>
                <a:solidFill>
                  <a:schemeClr val="tx1"/>
                </a:solidFill>
                <a:latin typeface="Tahoma" charset="0"/>
                <a:cs typeface="Times New Roman" pitchFamily="18" charset="0"/>
              </a:defRPr>
            </a:lvl5pPr>
            <a:lvl6pPr marL="2514600" indent="-228600" eaLnBrk="0" fontAlgn="base" hangingPunct="0">
              <a:spcBef>
                <a:spcPct val="0"/>
              </a:spcBef>
              <a:spcAft>
                <a:spcPct val="0"/>
              </a:spcAft>
              <a:defRPr>
                <a:solidFill>
                  <a:schemeClr val="tx1"/>
                </a:solidFill>
                <a:latin typeface="Tahoma" charset="0"/>
                <a:cs typeface="Times New Roman" pitchFamily="18" charset="0"/>
              </a:defRPr>
            </a:lvl6pPr>
            <a:lvl7pPr marL="2971800" indent="-228600" eaLnBrk="0" fontAlgn="base" hangingPunct="0">
              <a:spcBef>
                <a:spcPct val="0"/>
              </a:spcBef>
              <a:spcAft>
                <a:spcPct val="0"/>
              </a:spcAft>
              <a:defRPr>
                <a:solidFill>
                  <a:schemeClr val="tx1"/>
                </a:solidFill>
                <a:latin typeface="Tahoma" charset="0"/>
                <a:cs typeface="Times New Roman" pitchFamily="18" charset="0"/>
              </a:defRPr>
            </a:lvl7pPr>
            <a:lvl8pPr marL="3429000" indent="-228600" eaLnBrk="0" fontAlgn="base" hangingPunct="0">
              <a:spcBef>
                <a:spcPct val="0"/>
              </a:spcBef>
              <a:spcAft>
                <a:spcPct val="0"/>
              </a:spcAft>
              <a:defRPr>
                <a:solidFill>
                  <a:schemeClr val="tx1"/>
                </a:solidFill>
                <a:latin typeface="Tahoma" charset="0"/>
                <a:cs typeface="Times New Roman" pitchFamily="18" charset="0"/>
              </a:defRPr>
            </a:lvl8pPr>
            <a:lvl9pPr marL="3886200" indent="-228600" eaLnBrk="0" fontAlgn="base" hangingPunct="0">
              <a:spcBef>
                <a:spcPct val="0"/>
              </a:spcBef>
              <a:spcAft>
                <a:spcPct val="0"/>
              </a:spcAft>
              <a:defRPr>
                <a:solidFill>
                  <a:schemeClr val="tx1"/>
                </a:solidFill>
                <a:latin typeface="Tahoma" charset="0"/>
                <a:cs typeface="Times New Roman" pitchFamily="18" charset="0"/>
              </a:defRPr>
            </a:lvl9pPr>
          </a:lstStyle>
          <a:p>
            <a:pPr eaLnBrk="1" hangingPunct="1">
              <a:spcBef>
                <a:spcPct val="50000"/>
              </a:spcBef>
            </a:pPr>
            <a:r>
              <a:rPr lang="en-US" altLang="en-US" sz="2400">
                <a:solidFill>
                  <a:srgbClr val="FFFFFF"/>
                </a:solidFill>
                <a:latin typeface="Times New Roman" pitchFamily="18" charset="0"/>
              </a:rPr>
              <a:t>9</a:t>
            </a:r>
          </a:p>
        </p:txBody>
      </p:sp>
      <p:sp>
        <p:nvSpPr>
          <p:cNvPr id="17446" name="Text Box 38"/>
          <p:cNvSpPr txBox="1">
            <a:spLocks noChangeArrowheads="1"/>
          </p:cNvSpPr>
          <p:nvPr/>
        </p:nvSpPr>
        <p:spPr bwMode="auto">
          <a:xfrm>
            <a:off x="2795588" y="4267200"/>
            <a:ext cx="557212"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ahoma" charset="0"/>
                <a:cs typeface="Times New Roman" pitchFamily="18" charset="0"/>
              </a:defRPr>
            </a:lvl1pPr>
            <a:lvl2pPr marL="742950" indent="-285750">
              <a:defRPr>
                <a:solidFill>
                  <a:schemeClr val="tx1"/>
                </a:solidFill>
                <a:latin typeface="Tahoma" charset="0"/>
                <a:cs typeface="Times New Roman" pitchFamily="18" charset="0"/>
              </a:defRPr>
            </a:lvl2pPr>
            <a:lvl3pPr marL="1143000" indent="-228600">
              <a:defRPr>
                <a:solidFill>
                  <a:schemeClr val="tx1"/>
                </a:solidFill>
                <a:latin typeface="Tahoma" charset="0"/>
                <a:cs typeface="Times New Roman" pitchFamily="18" charset="0"/>
              </a:defRPr>
            </a:lvl3pPr>
            <a:lvl4pPr marL="1600200" indent="-228600">
              <a:defRPr>
                <a:solidFill>
                  <a:schemeClr val="tx1"/>
                </a:solidFill>
                <a:latin typeface="Tahoma" charset="0"/>
                <a:cs typeface="Times New Roman" pitchFamily="18" charset="0"/>
              </a:defRPr>
            </a:lvl4pPr>
            <a:lvl5pPr marL="2057400" indent="-228600">
              <a:defRPr>
                <a:solidFill>
                  <a:schemeClr val="tx1"/>
                </a:solidFill>
                <a:latin typeface="Tahoma" charset="0"/>
                <a:cs typeface="Times New Roman" pitchFamily="18" charset="0"/>
              </a:defRPr>
            </a:lvl5pPr>
            <a:lvl6pPr marL="2514600" indent="-228600" eaLnBrk="0" fontAlgn="base" hangingPunct="0">
              <a:spcBef>
                <a:spcPct val="0"/>
              </a:spcBef>
              <a:spcAft>
                <a:spcPct val="0"/>
              </a:spcAft>
              <a:defRPr>
                <a:solidFill>
                  <a:schemeClr val="tx1"/>
                </a:solidFill>
                <a:latin typeface="Tahoma" charset="0"/>
                <a:cs typeface="Times New Roman" pitchFamily="18" charset="0"/>
              </a:defRPr>
            </a:lvl6pPr>
            <a:lvl7pPr marL="2971800" indent="-228600" eaLnBrk="0" fontAlgn="base" hangingPunct="0">
              <a:spcBef>
                <a:spcPct val="0"/>
              </a:spcBef>
              <a:spcAft>
                <a:spcPct val="0"/>
              </a:spcAft>
              <a:defRPr>
                <a:solidFill>
                  <a:schemeClr val="tx1"/>
                </a:solidFill>
                <a:latin typeface="Tahoma" charset="0"/>
                <a:cs typeface="Times New Roman" pitchFamily="18" charset="0"/>
              </a:defRPr>
            </a:lvl7pPr>
            <a:lvl8pPr marL="3429000" indent="-228600" eaLnBrk="0" fontAlgn="base" hangingPunct="0">
              <a:spcBef>
                <a:spcPct val="0"/>
              </a:spcBef>
              <a:spcAft>
                <a:spcPct val="0"/>
              </a:spcAft>
              <a:defRPr>
                <a:solidFill>
                  <a:schemeClr val="tx1"/>
                </a:solidFill>
                <a:latin typeface="Tahoma" charset="0"/>
                <a:cs typeface="Times New Roman" pitchFamily="18" charset="0"/>
              </a:defRPr>
            </a:lvl8pPr>
            <a:lvl9pPr marL="3886200" indent="-228600" eaLnBrk="0" fontAlgn="base" hangingPunct="0">
              <a:spcBef>
                <a:spcPct val="0"/>
              </a:spcBef>
              <a:spcAft>
                <a:spcPct val="0"/>
              </a:spcAft>
              <a:defRPr>
                <a:solidFill>
                  <a:schemeClr val="tx1"/>
                </a:solidFill>
                <a:latin typeface="Tahoma" charset="0"/>
                <a:cs typeface="Times New Roman" pitchFamily="18" charset="0"/>
              </a:defRPr>
            </a:lvl9pPr>
          </a:lstStyle>
          <a:p>
            <a:pPr eaLnBrk="1" hangingPunct="1">
              <a:spcBef>
                <a:spcPct val="50000"/>
              </a:spcBef>
            </a:pPr>
            <a:r>
              <a:rPr lang="en-US" altLang="en-US" sz="2400">
                <a:solidFill>
                  <a:srgbClr val="FFFFFF"/>
                </a:solidFill>
                <a:latin typeface="Times New Roman" pitchFamily="18" charset="0"/>
              </a:rPr>
              <a:t>10</a:t>
            </a:r>
          </a:p>
        </p:txBody>
      </p:sp>
      <p:sp>
        <p:nvSpPr>
          <p:cNvPr id="17447" name="Text Box 39"/>
          <p:cNvSpPr txBox="1">
            <a:spLocks noChangeArrowheads="1"/>
          </p:cNvSpPr>
          <p:nvPr/>
        </p:nvSpPr>
        <p:spPr bwMode="auto">
          <a:xfrm>
            <a:off x="2667000" y="2971800"/>
            <a:ext cx="685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ahoma" charset="0"/>
                <a:cs typeface="Times New Roman" pitchFamily="18" charset="0"/>
              </a:defRPr>
            </a:lvl1pPr>
            <a:lvl2pPr marL="742950" indent="-285750">
              <a:defRPr>
                <a:solidFill>
                  <a:schemeClr val="tx1"/>
                </a:solidFill>
                <a:latin typeface="Tahoma" charset="0"/>
                <a:cs typeface="Times New Roman" pitchFamily="18" charset="0"/>
              </a:defRPr>
            </a:lvl2pPr>
            <a:lvl3pPr marL="1143000" indent="-228600">
              <a:defRPr>
                <a:solidFill>
                  <a:schemeClr val="tx1"/>
                </a:solidFill>
                <a:latin typeface="Tahoma" charset="0"/>
                <a:cs typeface="Times New Roman" pitchFamily="18" charset="0"/>
              </a:defRPr>
            </a:lvl3pPr>
            <a:lvl4pPr marL="1600200" indent="-228600">
              <a:defRPr>
                <a:solidFill>
                  <a:schemeClr val="tx1"/>
                </a:solidFill>
                <a:latin typeface="Tahoma" charset="0"/>
                <a:cs typeface="Times New Roman" pitchFamily="18" charset="0"/>
              </a:defRPr>
            </a:lvl4pPr>
            <a:lvl5pPr marL="2057400" indent="-228600">
              <a:defRPr>
                <a:solidFill>
                  <a:schemeClr val="tx1"/>
                </a:solidFill>
                <a:latin typeface="Tahoma" charset="0"/>
                <a:cs typeface="Times New Roman" pitchFamily="18" charset="0"/>
              </a:defRPr>
            </a:lvl5pPr>
            <a:lvl6pPr marL="2514600" indent="-228600" eaLnBrk="0" fontAlgn="base" hangingPunct="0">
              <a:spcBef>
                <a:spcPct val="0"/>
              </a:spcBef>
              <a:spcAft>
                <a:spcPct val="0"/>
              </a:spcAft>
              <a:defRPr>
                <a:solidFill>
                  <a:schemeClr val="tx1"/>
                </a:solidFill>
                <a:latin typeface="Tahoma" charset="0"/>
                <a:cs typeface="Times New Roman" pitchFamily="18" charset="0"/>
              </a:defRPr>
            </a:lvl6pPr>
            <a:lvl7pPr marL="2971800" indent="-228600" eaLnBrk="0" fontAlgn="base" hangingPunct="0">
              <a:spcBef>
                <a:spcPct val="0"/>
              </a:spcBef>
              <a:spcAft>
                <a:spcPct val="0"/>
              </a:spcAft>
              <a:defRPr>
                <a:solidFill>
                  <a:schemeClr val="tx1"/>
                </a:solidFill>
                <a:latin typeface="Tahoma" charset="0"/>
                <a:cs typeface="Times New Roman" pitchFamily="18" charset="0"/>
              </a:defRPr>
            </a:lvl7pPr>
            <a:lvl8pPr marL="3429000" indent="-228600" eaLnBrk="0" fontAlgn="base" hangingPunct="0">
              <a:spcBef>
                <a:spcPct val="0"/>
              </a:spcBef>
              <a:spcAft>
                <a:spcPct val="0"/>
              </a:spcAft>
              <a:defRPr>
                <a:solidFill>
                  <a:schemeClr val="tx1"/>
                </a:solidFill>
                <a:latin typeface="Tahoma" charset="0"/>
                <a:cs typeface="Times New Roman" pitchFamily="18" charset="0"/>
              </a:defRPr>
            </a:lvl8pPr>
            <a:lvl9pPr marL="3886200" indent="-228600" eaLnBrk="0" fontAlgn="base" hangingPunct="0">
              <a:spcBef>
                <a:spcPct val="0"/>
              </a:spcBef>
              <a:spcAft>
                <a:spcPct val="0"/>
              </a:spcAft>
              <a:defRPr>
                <a:solidFill>
                  <a:schemeClr val="tx1"/>
                </a:solidFill>
                <a:latin typeface="Tahoma" charset="0"/>
                <a:cs typeface="Times New Roman" pitchFamily="18" charset="0"/>
              </a:defRPr>
            </a:lvl9pPr>
          </a:lstStyle>
          <a:p>
            <a:pPr eaLnBrk="1" hangingPunct="1">
              <a:spcBef>
                <a:spcPct val="50000"/>
              </a:spcBef>
            </a:pPr>
            <a:r>
              <a:rPr lang="en-US" altLang="en-US" sz="2400">
                <a:solidFill>
                  <a:srgbClr val="FFFFFF"/>
                </a:solidFill>
                <a:latin typeface="Times New Roman" pitchFamily="18" charset="0"/>
              </a:rPr>
              <a:t>12</a:t>
            </a:r>
          </a:p>
        </p:txBody>
      </p:sp>
      <p:sp>
        <p:nvSpPr>
          <p:cNvPr id="17448" name="Text Box 40"/>
          <p:cNvSpPr txBox="1">
            <a:spLocks noChangeArrowheads="1"/>
          </p:cNvSpPr>
          <p:nvPr/>
        </p:nvSpPr>
        <p:spPr bwMode="auto">
          <a:xfrm>
            <a:off x="3200400" y="2366963"/>
            <a:ext cx="609600"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ahoma" charset="0"/>
                <a:cs typeface="Times New Roman" pitchFamily="18" charset="0"/>
              </a:defRPr>
            </a:lvl1pPr>
            <a:lvl2pPr marL="742950" indent="-285750">
              <a:defRPr>
                <a:solidFill>
                  <a:schemeClr val="tx1"/>
                </a:solidFill>
                <a:latin typeface="Tahoma" charset="0"/>
                <a:cs typeface="Times New Roman" pitchFamily="18" charset="0"/>
              </a:defRPr>
            </a:lvl2pPr>
            <a:lvl3pPr marL="1143000" indent="-228600">
              <a:defRPr>
                <a:solidFill>
                  <a:schemeClr val="tx1"/>
                </a:solidFill>
                <a:latin typeface="Tahoma" charset="0"/>
                <a:cs typeface="Times New Roman" pitchFamily="18" charset="0"/>
              </a:defRPr>
            </a:lvl3pPr>
            <a:lvl4pPr marL="1600200" indent="-228600">
              <a:defRPr>
                <a:solidFill>
                  <a:schemeClr val="tx1"/>
                </a:solidFill>
                <a:latin typeface="Tahoma" charset="0"/>
                <a:cs typeface="Times New Roman" pitchFamily="18" charset="0"/>
              </a:defRPr>
            </a:lvl4pPr>
            <a:lvl5pPr marL="2057400" indent="-228600">
              <a:defRPr>
                <a:solidFill>
                  <a:schemeClr val="tx1"/>
                </a:solidFill>
                <a:latin typeface="Tahoma" charset="0"/>
                <a:cs typeface="Times New Roman" pitchFamily="18" charset="0"/>
              </a:defRPr>
            </a:lvl5pPr>
            <a:lvl6pPr marL="2514600" indent="-228600" eaLnBrk="0" fontAlgn="base" hangingPunct="0">
              <a:spcBef>
                <a:spcPct val="0"/>
              </a:spcBef>
              <a:spcAft>
                <a:spcPct val="0"/>
              </a:spcAft>
              <a:defRPr>
                <a:solidFill>
                  <a:schemeClr val="tx1"/>
                </a:solidFill>
                <a:latin typeface="Tahoma" charset="0"/>
                <a:cs typeface="Times New Roman" pitchFamily="18" charset="0"/>
              </a:defRPr>
            </a:lvl6pPr>
            <a:lvl7pPr marL="2971800" indent="-228600" eaLnBrk="0" fontAlgn="base" hangingPunct="0">
              <a:spcBef>
                <a:spcPct val="0"/>
              </a:spcBef>
              <a:spcAft>
                <a:spcPct val="0"/>
              </a:spcAft>
              <a:defRPr>
                <a:solidFill>
                  <a:schemeClr val="tx1"/>
                </a:solidFill>
                <a:latin typeface="Tahoma" charset="0"/>
                <a:cs typeface="Times New Roman" pitchFamily="18" charset="0"/>
              </a:defRPr>
            </a:lvl7pPr>
            <a:lvl8pPr marL="3429000" indent="-228600" eaLnBrk="0" fontAlgn="base" hangingPunct="0">
              <a:spcBef>
                <a:spcPct val="0"/>
              </a:spcBef>
              <a:spcAft>
                <a:spcPct val="0"/>
              </a:spcAft>
              <a:defRPr>
                <a:solidFill>
                  <a:schemeClr val="tx1"/>
                </a:solidFill>
                <a:latin typeface="Tahoma" charset="0"/>
                <a:cs typeface="Times New Roman" pitchFamily="18" charset="0"/>
              </a:defRPr>
            </a:lvl8pPr>
            <a:lvl9pPr marL="3886200" indent="-228600" eaLnBrk="0" fontAlgn="base" hangingPunct="0">
              <a:spcBef>
                <a:spcPct val="0"/>
              </a:spcBef>
              <a:spcAft>
                <a:spcPct val="0"/>
              </a:spcAft>
              <a:defRPr>
                <a:solidFill>
                  <a:schemeClr val="tx1"/>
                </a:solidFill>
                <a:latin typeface="Tahoma" charset="0"/>
                <a:cs typeface="Times New Roman" pitchFamily="18" charset="0"/>
              </a:defRPr>
            </a:lvl9pPr>
          </a:lstStyle>
          <a:p>
            <a:pPr eaLnBrk="1" hangingPunct="1">
              <a:spcBef>
                <a:spcPct val="50000"/>
              </a:spcBef>
            </a:pPr>
            <a:r>
              <a:rPr lang="en-US" altLang="en-US" sz="2400">
                <a:solidFill>
                  <a:srgbClr val="FFFFFF"/>
                </a:solidFill>
                <a:latin typeface="Times New Roman" pitchFamily="18" charset="0"/>
              </a:rPr>
              <a:t>13</a:t>
            </a:r>
          </a:p>
        </p:txBody>
      </p:sp>
      <p:sp>
        <p:nvSpPr>
          <p:cNvPr id="17449" name="Text Box 41"/>
          <p:cNvSpPr txBox="1">
            <a:spLocks noChangeArrowheads="1"/>
          </p:cNvSpPr>
          <p:nvPr/>
        </p:nvSpPr>
        <p:spPr bwMode="auto">
          <a:xfrm>
            <a:off x="4114800" y="1881188"/>
            <a:ext cx="685800"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ahoma" charset="0"/>
                <a:cs typeface="Times New Roman" pitchFamily="18" charset="0"/>
              </a:defRPr>
            </a:lvl1pPr>
            <a:lvl2pPr marL="742950" indent="-285750">
              <a:defRPr>
                <a:solidFill>
                  <a:schemeClr val="tx1"/>
                </a:solidFill>
                <a:latin typeface="Tahoma" charset="0"/>
                <a:cs typeface="Times New Roman" pitchFamily="18" charset="0"/>
              </a:defRPr>
            </a:lvl2pPr>
            <a:lvl3pPr marL="1143000" indent="-228600">
              <a:defRPr>
                <a:solidFill>
                  <a:schemeClr val="tx1"/>
                </a:solidFill>
                <a:latin typeface="Tahoma" charset="0"/>
                <a:cs typeface="Times New Roman" pitchFamily="18" charset="0"/>
              </a:defRPr>
            </a:lvl3pPr>
            <a:lvl4pPr marL="1600200" indent="-228600">
              <a:defRPr>
                <a:solidFill>
                  <a:schemeClr val="tx1"/>
                </a:solidFill>
                <a:latin typeface="Tahoma" charset="0"/>
                <a:cs typeface="Times New Roman" pitchFamily="18" charset="0"/>
              </a:defRPr>
            </a:lvl4pPr>
            <a:lvl5pPr marL="2057400" indent="-228600">
              <a:defRPr>
                <a:solidFill>
                  <a:schemeClr val="tx1"/>
                </a:solidFill>
                <a:latin typeface="Tahoma" charset="0"/>
                <a:cs typeface="Times New Roman" pitchFamily="18" charset="0"/>
              </a:defRPr>
            </a:lvl5pPr>
            <a:lvl6pPr marL="2514600" indent="-228600" eaLnBrk="0" fontAlgn="base" hangingPunct="0">
              <a:spcBef>
                <a:spcPct val="0"/>
              </a:spcBef>
              <a:spcAft>
                <a:spcPct val="0"/>
              </a:spcAft>
              <a:defRPr>
                <a:solidFill>
                  <a:schemeClr val="tx1"/>
                </a:solidFill>
                <a:latin typeface="Tahoma" charset="0"/>
                <a:cs typeface="Times New Roman" pitchFamily="18" charset="0"/>
              </a:defRPr>
            </a:lvl6pPr>
            <a:lvl7pPr marL="2971800" indent="-228600" eaLnBrk="0" fontAlgn="base" hangingPunct="0">
              <a:spcBef>
                <a:spcPct val="0"/>
              </a:spcBef>
              <a:spcAft>
                <a:spcPct val="0"/>
              </a:spcAft>
              <a:defRPr>
                <a:solidFill>
                  <a:schemeClr val="tx1"/>
                </a:solidFill>
                <a:latin typeface="Tahoma" charset="0"/>
                <a:cs typeface="Times New Roman" pitchFamily="18" charset="0"/>
              </a:defRPr>
            </a:lvl7pPr>
            <a:lvl8pPr marL="3429000" indent="-228600" eaLnBrk="0" fontAlgn="base" hangingPunct="0">
              <a:spcBef>
                <a:spcPct val="0"/>
              </a:spcBef>
              <a:spcAft>
                <a:spcPct val="0"/>
              </a:spcAft>
              <a:defRPr>
                <a:solidFill>
                  <a:schemeClr val="tx1"/>
                </a:solidFill>
                <a:latin typeface="Tahoma" charset="0"/>
                <a:cs typeface="Times New Roman" pitchFamily="18" charset="0"/>
              </a:defRPr>
            </a:lvl8pPr>
            <a:lvl9pPr marL="3886200" indent="-228600" eaLnBrk="0" fontAlgn="base" hangingPunct="0">
              <a:spcBef>
                <a:spcPct val="0"/>
              </a:spcBef>
              <a:spcAft>
                <a:spcPct val="0"/>
              </a:spcAft>
              <a:defRPr>
                <a:solidFill>
                  <a:schemeClr val="tx1"/>
                </a:solidFill>
                <a:latin typeface="Tahoma" charset="0"/>
                <a:cs typeface="Times New Roman" pitchFamily="18" charset="0"/>
              </a:defRPr>
            </a:lvl9pPr>
          </a:lstStyle>
          <a:p>
            <a:pPr eaLnBrk="1" hangingPunct="1">
              <a:spcBef>
                <a:spcPct val="50000"/>
              </a:spcBef>
            </a:pPr>
            <a:r>
              <a:rPr lang="en-US" altLang="en-US" sz="2400">
                <a:solidFill>
                  <a:srgbClr val="FFFFFF"/>
                </a:solidFill>
                <a:latin typeface="Times New Roman" pitchFamily="18" charset="0"/>
              </a:rPr>
              <a:t>14</a:t>
            </a:r>
          </a:p>
        </p:txBody>
      </p:sp>
      <p:sp>
        <p:nvSpPr>
          <p:cNvPr id="17450" name="Text Box 42"/>
          <p:cNvSpPr txBox="1">
            <a:spLocks noChangeArrowheads="1"/>
          </p:cNvSpPr>
          <p:nvPr/>
        </p:nvSpPr>
        <p:spPr bwMode="auto">
          <a:xfrm>
            <a:off x="6705600" y="1974850"/>
            <a:ext cx="2209800"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Tahoma" charset="0"/>
                <a:cs typeface="Times New Roman" pitchFamily="18" charset="0"/>
              </a:defRPr>
            </a:lvl1pPr>
            <a:lvl2pPr marL="742950" indent="-285750">
              <a:defRPr>
                <a:solidFill>
                  <a:schemeClr val="tx1"/>
                </a:solidFill>
                <a:latin typeface="Tahoma" charset="0"/>
                <a:cs typeface="Times New Roman" pitchFamily="18" charset="0"/>
              </a:defRPr>
            </a:lvl2pPr>
            <a:lvl3pPr marL="1143000" indent="-228600">
              <a:defRPr>
                <a:solidFill>
                  <a:schemeClr val="tx1"/>
                </a:solidFill>
                <a:latin typeface="Tahoma" charset="0"/>
                <a:cs typeface="Times New Roman" pitchFamily="18" charset="0"/>
              </a:defRPr>
            </a:lvl3pPr>
            <a:lvl4pPr marL="1600200" indent="-228600">
              <a:defRPr>
                <a:solidFill>
                  <a:schemeClr val="tx1"/>
                </a:solidFill>
                <a:latin typeface="Tahoma" charset="0"/>
                <a:cs typeface="Times New Roman" pitchFamily="18" charset="0"/>
              </a:defRPr>
            </a:lvl4pPr>
            <a:lvl5pPr marL="2057400" indent="-228600">
              <a:defRPr>
                <a:solidFill>
                  <a:schemeClr val="tx1"/>
                </a:solidFill>
                <a:latin typeface="Tahoma" charset="0"/>
                <a:cs typeface="Times New Roman" pitchFamily="18" charset="0"/>
              </a:defRPr>
            </a:lvl5pPr>
            <a:lvl6pPr marL="2514600" indent="-228600" eaLnBrk="0" fontAlgn="base" hangingPunct="0">
              <a:spcBef>
                <a:spcPct val="0"/>
              </a:spcBef>
              <a:spcAft>
                <a:spcPct val="0"/>
              </a:spcAft>
              <a:defRPr>
                <a:solidFill>
                  <a:schemeClr val="tx1"/>
                </a:solidFill>
                <a:latin typeface="Tahoma" charset="0"/>
                <a:cs typeface="Times New Roman" pitchFamily="18" charset="0"/>
              </a:defRPr>
            </a:lvl6pPr>
            <a:lvl7pPr marL="2971800" indent="-228600" eaLnBrk="0" fontAlgn="base" hangingPunct="0">
              <a:spcBef>
                <a:spcPct val="0"/>
              </a:spcBef>
              <a:spcAft>
                <a:spcPct val="0"/>
              </a:spcAft>
              <a:defRPr>
                <a:solidFill>
                  <a:schemeClr val="tx1"/>
                </a:solidFill>
                <a:latin typeface="Tahoma" charset="0"/>
                <a:cs typeface="Times New Roman" pitchFamily="18" charset="0"/>
              </a:defRPr>
            </a:lvl7pPr>
            <a:lvl8pPr marL="3429000" indent="-228600" eaLnBrk="0" fontAlgn="base" hangingPunct="0">
              <a:spcBef>
                <a:spcPct val="0"/>
              </a:spcBef>
              <a:spcAft>
                <a:spcPct val="0"/>
              </a:spcAft>
              <a:defRPr>
                <a:solidFill>
                  <a:schemeClr val="tx1"/>
                </a:solidFill>
                <a:latin typeface="Tahoma" charset="0"/>
                <a:cs typeface="Times New Roman" pitchFamily="18" charset="0"/>
              </a:defRPr>
            </a:lvl8pPr>
            <a:lvl9pPr marL="3886200" indent="-228600" eaLnBrk="0" fontAlgn="base" hangingPunct="0">
              <a:spcBef>
                <a:spcPct val="0"/>
              </a:spcBef>
              <a:spcAft>
                <a:spcPct val="0"/>
              </a:spcAft>
              <a:defRPr>
                <a:solidFill>
                  <a:schemeClr val="tx1"/>
                </a:solidFill>
                <a:latin typeface="Tahoma" charset="0"/>
                <a:cs typeface="Times New Roman" pitchFamily="18" charset="0"/>
              </a:defRPr>
            </a:lvl9pPr>
          </a:lstStyle>
          <a:p>
            <a:pPr eaLnBrk="1" hangingPunct="1">
              <a:spcBef>
                <a:spcPct val="50000"/>
              </a:spcBef>
            </a:pPr>
            <a:r>
              <a:rPr lang="en-US" altLang="en-US" sz="1400" b="1" dirty="0" smtClean="0">
                <a:solidFill>
                  <a:srgbClr val="FFC000"/>
                </a:solidFill>
                <a:latin typeface="Times New Roman" pitchFamily="18" charset="0"/>
              </a:rPr>
              <a:t>- Reconciliation </a:t>
            </a:r>
            <a:r>
              <a:rPr lang="en-US" altLang="en-US" sz="1400" b="1" dirty="0">
                <a:solidFill>
                  <a:srgbClr val="FFC000"/>
                </a:solidFill>
                <a:latin typeface="Times New Roman" pitchFamily="18" charset="0"/>
              </a:rPr>
              <a:t>of needs  and available Funding.                   </a:t>
            </a:r>
            <a:r>
              <a:rPr lang="en-US" altLang="en-US" sz="1400" b="1" dirty="0" smtClean="0">
                <a:solidFill>
                  <a:srgbClr val="FFC000"/>
                </a:solidFill>
                <a:latin typeface="Times New Roman" pitchFamily="18" charset="0"/>
              </a:rPr>
              <a:t>- </a:t>
            </a:r>
            <a:r>
              <a:rPr lang="en-US" altLang="en-US" sz="1400" b="1" dirty="0">
                <a:solidFill>
                  <a:srgbClr val="FFC000"/>
                </a:solidFill>
                <a:latin typeface="Times New Roman" pitchFamily="18" charset="0"/>
              </a:rPr>
              <a:t>Verification of Estimates and Budgetary Allocation</a:t>
            </a:r>
            <a:r>
              <a:rPr lang="en-US" altLang="en-US" sz="1400" dirty="0">
                <a:solidFill>
                  <a:srgbClr val="FFFFFF"/>
                </a:solidFill>
                <a:latin typeface="Times New Roman" pitchFamily="18" charset="0"/>
              </a:rPr>
              <a:t>. </a:t>
            </a:r>
          </a:p>
        </p:txBody>
      </p:sp>
      <p:sp>
        <p:nvSpPr>
          <p:cNvPr id="17451" name="Text Box 43"/>
          <p:cNvSpPr txBox="1">
            <a:spLocks noChangeArrowheads="1"/>
          </p:cNvSpPr>
          <p:nvPr/>
        </p:nvSpPr>
        <p:spPr bwMode="auto">
          <a:xfrm>
            <a:off x="7010400" y="2911475"/>
            <a:ext cx="1752600" cy="738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ahoma" charset="0"/>
                <a:cs typeface="Times New Roman" pitchFamily="18" charset="0"/>
              </a:defRPr>
            </a:lvl1pPr>
            <a:lvl2pPr marL="742950" indent="-285750">
              <a:defRPr>
                <a:solidFill>
                  <a:schemeClr val="tx1"/>
                </a:solidFill>
                <a:latin typeface="Tahoma" charset="0"/>
                <a:cs typeface="Times New Roman" pitchFamily="18" charset="0"/>
              </a:defRPr>
            </a:lvl2pPr>
            <a:lvl3pPr marL="1143000" indent="-228600">
              <a:defRPr>
                <a:solidFill>
                  <a:schemeClr val="tx1"/>
                </a:solidFill>
                <a:latin typeface="Tahoma" charset="0"/>
                <a:cs typeface="Times New Roman" pitchFamily="18" charset="0"/>
              </a:defRPr>
            </a:lvl3pPr>
            <a:lvl4pPr marL="1600200" indent="-228600">
              <a:defRPr>
                <a:solidFill>
                  <a:schemeClr val="tx1"/>
                </a:solidFill>
                <a:latin typeface="Tahoma" charset="0"/>
                <a:cs typeface="Times New Roman" pitchFamily="18" charset="0"/>
              </a:defRPr>
            </a:lvl4pPr>
            <a:lvl5pPr marL="2057400" indent="-228600">
              <a:defRPr>
                <a:solidFill>
                  <a:schemeClr val="tx1"/>
                </a:solidFill>
                <a:latin typeface="Tahoma" charset="0"/>
                <a:cs typeface="Times New Roman" pitchFamily="18" charset="0"/>
              </a:defRPr>
            </a:lvl5pPr>
            <a:lvl6pPr marL="2514600" indent="-228600" eaLnBrk="0" fontAlgn="base" hangingPunct="0">
              <a:spcBef>
                <a:spcPct val="0"/>
              </a:spcBef>
              <a:spcAft>
                <a:spcPct val="0"/>
              </a:spcAft>
              <a:defRPr>
                <a:solidFill>
                  <a:schemeClr val="tx1"/>
                </a:solidFill>
                <a:latin typeface="Tahoma" charset="0"/>
                <a:cs typeface="Times New Roman" pitchFamily="18" charset="0"/>
              </a:defRPr>
            </a:lvl6pPr>
            <a:lvl7pPr marL="2971800" indent="-228600" eaLnBrk="0" fontAlgn="base" hangingPunct="0">
              <a:spcBef>
                <a:spcPct val="0"/>
              </a:spcBef>
              <a:spcAft>
                <a:spcPct val="0"/>
              </a:spcAft>
              <a:defRPr>
                <a:solidFill>
                  <a:schemeClr val="tx1"/>
                </a:solidFill>
                <a:latin typeface="Tahoma" charset="0"/>
                <a:cs typeface="Times New Roman" pitchFamily="18" charset="0"/>
              </a:defRPr>
            </a:lvl7pPr>
            <a:lvl8pPr marL="3429000" indent="-228600" eaLnBrk="0" fontAlgn="base" hangingPunct="0">
              <a:spcBef>
                <a:spcPct val="0"/>
              </a:spcBef>
              <a:spcAft>
                <a:spcPct val="0"/>
              </a:spcAft>
              <a:defRPr>
                <a:solidFill>
                  <a:schemeClr val="tx1"/>
                </a:solidFill>
                <a:latin typeface="Tahoma" charset="0"/>
                <a:cs typeface="Times New Roman" pitchFamily="18" charset="0"/>
              </a:defRPr>
            </a:lvl8pPr>
            <a:lvl9pPr marL="3886200" indent="-228600" eaLnBrk="0" fontAlgn="base" hangingPunct="0">
              <a:spcBef>
                <a:spcPct val="0"/>
              </a:spcBef>
              <a:spcAft>
                <a:spcPct val="0"/>
              </a:spcAft>
              <a:defRPr>
                <a:solidFill>
                  <a:schemeClr val="tx1"/>
                </a:solidFill>
                <a:latin typeface="Tahoma" charset="0"/>
                <a:cs typeface="Times New Roman" pitchFamily="18" charset="0"/>
              </a:defRPr>
            </a:lvl9pPr>
          </a:lstStyle>
          <a:p>
            <a:pPr eaLnBrk="1" hangingPunct="1">
              <a:spcBef>
                <a:spcPct val="50000"/>
              </a:spcBef>
            </a:pPr>
            <a:r>
              <a:rPr lang="en-US" altLang="en-US" sz="1400" b="1" dirty="0">
                <a:solidFill>
                  <a:srgbClr val="FFC000"/>
                </a:solidFill>
                <a:latin typeface="Times New Roman" pitchFamily="18" charset="0"/>
              </a:rPr>
              <a:t>Preparation of  Instructions to Bidders</a:t>
            </a:r>
          </a:p>
        </p:txBody>
      </p:sp>
      <p:sp>
        <p:nvSpPr>
          <p:cNvPr id="17452" name="Text Box 44"/>
          <p:cNvSpPr txBox="1">
            <a:spLocks noChangeArrowheads="1"/>
          </p:cNvSpPr>
          <p:nvPr/>
        </p:nvSpPr>
        <p:spPr bwMode="auto">
          <a:xfrm>
            <a:off x="7086600" y="3810000"/>
            <a:ext cx="1600200" cy="738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ahoma" charset="0"/>
                <a:cs typeface="Times New Roman" pitchFamily="18" charset="0"/>
              </a:defRPr>
            </a:lvl1pPr>
            <a:lvl2pPr marL="742950" indent="-285750">
              <a:defRPr>
                <a:solidFill>
                  <a:schemeClr val="tx1"/>
                </a:solidFill>
                <a:latin typeface="Tahoma" charset="0"/>
                <a:cs typeface="Times New Roman" pitchFamily="18" charset="0"/>
              </a:defRPr>
            </a:lvl2pPr>
            <a:lvl3pPr marL="1143000" indent="-228600">
              <a:defRPr>
                <a:solidFill>
                  <a:schemeClr val="tx1"/>
                </a:solidFill>
                <a:latin typeface="Tahoma" charset="0"/>
                <a:cs typeface="Times New Roman" pitchFamily="18" charset="0"/>
              </a:defRPr>
            </a:lvl3pPr>
            <a:lvl4pPr marL="1600200" indent="-228600">
              <a:defRPr>
                <a:solidFill>
                  <a:schemeClr val="tx1"/>
                </a:solidFill>
                <a:latin typeface="Tahoma" charset="0"/>
                <a:cs typeface="Times New Roman" pitchFamily="18" charset="0"/>
              </a:defRPr>
            </a:lvl4pPr>
            <a:lvl5pPr marL="2057400" indent="-228600">
              <a:defRPr>
                <a:solidFill>
                  <a:schemeClr val="tx1"/>
                </a:solidFill>
                <a:latin typeface="Tahoma" charset="0"/>
                <a:cs typeface="Times New Roman" pitchFamily="18" charset="0"/>
              </a:defRPr>
            </a:lvl5pPr>
            <a:lvl6pPr marL="2514600" indent="-228600" eaLnBrk="0" fontAlgn="base" hangingPunct="0">
              <a:spcBef>
                <a:spcPct val="0"/>
              </a:spcBef>
              <a:spcAft>
                <a:spcPct val="0"/>
              </a:spcAft>
              <a:defRPr>
                <a:solidFill>
                  <a:schemeClr val="tx1"/>
                </a:solidFill>
                <a:latin typeface="Tahoma" charset="0"/>
                <a:cs typeface="Times New Roman" pitchFamily="18" charset="0"/>
              </a:defRPr>
            </a:lvl6pPr>
            <a:lvl7pPr marL="2971800" indent="-228600" eaLnBrk="0" fontAlgn="base" hangingPunct="0">
              <a:spcBef>
                <a:spcPct val="0"/>
              </a:spcBef>
              <a:spcAft>
                <a:spcPct val="0"/>
              </a:spcAft>
              <a:defRPr>
                <a:solidFill>
                  <a:schemeClr val="tx1"/>
                </a:solidFill>
                <a:latin typeface="Tahoma" charset="0"/>
                <a:cs typeface="Times New Roman" pitchFamily="18" charset="0"/>
              </a:defRPr>
            </a:lvl7pPr>
            <a:lvl8pPr marL="3429000" indent="-228600" eaLnBrk="0" fontAlgn="base" hangingPunct="0">
              <a:spcBef>
                <a:spcPct val="0"/>
              </a:spcBef>
              <a:spcAft>
                <a:spcPct val="0"/>
              </a:spcAft>
              <a:defRPr>
                <a:solidFill>
                  <a:schemeClr val="tx1"/>
                </a:solidFill>
                <a:latin typeface="Tahoma" charset="0"/>
                <a:cs typeface="Times New Roman" pitchFamily="18" charset="0"/>
              </a:defRPr>
            </a:lvl8pPr>
            <a:lvl9pPr marL="3886200" indent="-228600" eaLnBrk="0" fontAlgn="base" hangingPunct="0">
              <a:spcBef>
                <a:spcPct val="0"/>
              </a:spcBef>
              <a:spcAft>
                <a:spcPct val="0"/>
              </a:spcAft>
              <a:defRPr>
                <a:solidFill>
                  <a:schemeClr val="tx1"/>
                </a:solidFill>
                <a:latin typeface="Tahoma" charset="0"/>
                <a:cs typeface="Times New Roman" pitchFamily="18" charset="0"/>
              </a:defRPr>
            </a:lvl9pPr>
          </a:lstStyle>
          <a:p>
            <a:pPr eaLnBrk="1" hangingPunct="1">
              <a:spcBef>
                <a:spcPct val="50000"/>
              </a:spcBef>
            </a:pPr>
            <a:r>
              <a:rPr lang="en-US" altLang="en-US" sz="1400" b="1" dirty="0">
                <a:solidFill>
                  <a:srgbClr val="FFC000"/>
                </a:solidFill>
                <a:latin typeface="Times New Roman" pitchFamily="18" charset="0"/>
              </a:rPr>
              <a:t>Selection of Procurement Method</a:t>
            </a:r>
          </a:p>
        </p:txBody>
      </p:sp>
      <p:sp>
        <p:nvSpPr>
          <p:cNvPr id="17453" name="Text Box 45"/>
          <p:cNvSpPr txBox="1">
            <a:spLocks noChangeArrowheads="1"/>
          </p:cNvSpPr>
          <p:nvPr/>
        </p:nvSpPr>
        <p:spPr bwMode="auto">
          <a:xfrm>
            <a:off x="7010400" y="4876800"/>
            <a:ext cx="1676400"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ahoma" charset="0"/>
                <a:cs typeface="Times New Roman" pitchFamily="18" charset="0"/>
              </a:defRPr>
            </a:lvl1pPr>
            <a:lvl2pPr marL="742950" indent="-285750">
              <a:defRPr>
                <a:solidFill>
                  <a:schemeClr val="tx1"/>
                </a:solidFill>
                <a:latin typeface="Tahoma" charset="0"/>
                <a:cs typeface="Times New Roman" pitchFamily="18" charset="0"/>
              </a:defRPr>
            </a:lvl2pPr>
            <a:lvl3pPr marL="1143000" indent="-228600">
              <a:defRPr>
                <a:solidFill>
                  <a:schemeClr val="tx1"/>
                </a:solidFill>
                <a:latin typeface="Tahoma" charset="0"/>
                <a:cs typeface="Times New Roman" pitchFamily="18" charset="0"/>
              </a:defRPr>
            </a:lvl3pPr>
            <a:lvl4pPr marL="1600200" indent="-228600">
              <a:defRPr>
                <a:solidFill>
                  <a:schemeClr val="tx1"/>
                </a:solidFill>
                <a:latin typeface="Tahoma" charset="0"/>
                <a:cs typeface="Times New Roman" pitchFamily="18" charset="0"/>
              </a:defRPr>
            </a:lvl4pPr>
            <a:lvl5pPr marL="2057400" indent="-228600">
              <a:defRPr>
                <a:solidFill>
                  <a:schemeClr val="tx1"/>
                </a:solidFill>
                <a:latin typeface="Tahoma" charset="0"/>
                <a:cs typeface="Times New Roman" pitchFamily="18" charset="0"/>
              </a:defRPr>
            </a:lvl5pPr>
            <a:lvl6pPr marL="2514600" indent="-228600" eaLnBrk="0" fontAlgn="base" hangingPunct="0">
              <a:spcBef>
                <a:spcPct val="0"/>
              </a:spcBef>
              <a:spcAft>
                <a:spcPct val="0"/>
              </a:spcAft>
              <a:defRPr>
                <a:solidFill>
                  <a:schemeClr val="tx1"/>
                </a:solidFill>
                <a:latin typeface="Tahoma" charset="0"/>
                <a:cs typeface="Times New Roman" pitchFamily="18" charset="0"/>
              </a:defRPr>
            </a:lvl6pPr>
            <a:lvl7pPr marL="2971800" indent="-228600" eaLnBrk="0" fontAlgn="base" hangingPunct="0">
              <a:spcBef>
                <a:spcPct val="0"/>
              </a:spcBef>
              <a:spcAft>
                <a:spcPct val="0"/>
              </a:spcAft>
              <a:defRPr>
                <a:solidFill>
                  <a:schemeClr val="tx1"/>
                </a:solidFill>
                <a:latin typeface="Tahoma" charset="0"/>
                <a:cs typeface="Times New Roman" pitchFamily="18" charset="0"/>
              </a:defRPr>
            </a:lvl7pPr>
            <a:lvl8pPr marL="3429000" indent="-228600" eaLnBrk="0" fontAlgn="base" hangingPunct="0">
              <a:spcBef>
                <a:spcPct val="0"/>
              </a:spcBef>
              <a:spcAft>
                <a:spcPct val="0"/>
              </a:spcAft>
              <a:defRPr>
                <a:solidFill>
                  <a:schemeClr val="tx1"/>
                </a:solidFill>
                <a:latin typeface="Tahoma" charset="0"/>
                <a:cs typeface="Times New Roman" pitchFamily="18" charset="0"/>
              </a:defRPr>
            </a:lvl8pPr>
            <a:lvl9pPr marL="3886200" indent="-228600" eaLnBrk="0" fontAlgn="base" hangingPunct="0">
              <a:spcBef>
                <a:spcPct val="0"/>
              </a:spcBef>
              <a:spcAft>
                <a:spcPct val="0"/>
              </a:spcAft>
              <a:defRPr>
                <a:solidFill>
                  <a:schemeClr val="tx1"/>
                </a:solidFill>
                <a:latin typeface="Tahoma" charset="0"/>
                <a:cs typeface="Times New Roman" pitchFamily="18" charset="0"/>
              </a:defRPr>
            </a:lvl9pPr>
          </a:lstStyle>
          <a:p>
            <a:pPr eaLnBrk="1" hangingPunct="1">
              <a:spcBef>
                <a:spcPct val="50000"/>
              </a:spcBef>
            </a:pPr>
            <a:r>
              <a:rPr lang="en-US" altLang="en-US" sz="1400" b="1" dirty="0">
                <a:solidFill>
                  <a:srgbClr val="FFC000"/>
                </a:solidFill>
                <a:latin typeface="Times New Roman" pitchFamily="18" charset="0"/>
              </a:rPr>
              <a:t>Invitation of  Tenders</a:t>
            </a:r>
          </a:p>
        </p:txBody>
      </p:sp>
      <p:sp>
        <p:nvSpPr>
          <p:cNvPr id="17454" name="Text Box 46"/>
          <p:cNvSpPr txBox="1">
            <a:spLocks noChangeArrowheads="1"/>
          </p:cNvSpPr>
          <p:nvPr/>
        </p:nvSpPr>
        <p:spPr bwMode="auto">
          <a:xfrm>
            <a:off x="6019800" y="5943600"/>
            <a:ext cx="16764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ahoma" charset="0"/>
                <a:cs typeface="Times New Roman" pitchFamily="18" charset="0"/>
              </a:defRPr>
            </a:lvl1pPr>
            <a:lvl2pPr marL="742950" indent="-285750">
              <a:defRPr>
                <a:solidFill>
                  <a:schemeClr val="tx1"/>
                </a:solidFill>
                <a:latin typeface="Tahoma" charset="0"/>
                <a:cs typeface="Times New Roman" pitchFamily="18" charset="0"/>
              </a:defRPr>
            </a:lvl2pPr>
            <a:lvl3pPr marL="1143000" indent="-228600">
              <a:defRPr>
                <a:solidFill>
                  <a:schemeClr val="tx1"/>
                </a:solidFill>
                <a:latin typeface="Tahoma" charset="0"/>
                <a:cs typeface="Times New Roman" pitchFamily="18" charset="0"/>
              </a:defRPr>
            </a:lvl3pPr>
            <a:lvl4pPr marL="1600200" indent="-228600">
              <a:defRPr>
                <a:solidFill>
                  <a:schemeClr val="tx1"/>
                </a:solidFill>
                <a:latin typeface="Tahoma" charset="0"/>
                <a:cs typeface="Times New Roman" pitchFamily="18" charset="0"/>
              </a:defRPr>
            </a:lvl4pPr>
            <a:lvl5pPr marL="2057400" indent="-228600">
              <a:defRPr>
                <a:solidFill>
                  <a:schemeClr val="tx1"/>
                </a:solidFill>
                <a:latin typeface="Tahoma" charset="0"/>
                <a:cs typeface="Times New Roman" pitchFamily="18" charset="0"/>
              </a:defRPr>
            </a:lvl5pPr>
            <a:lvl6pPr marL="2514600" indent="-228600" eaLnBrk="0" fontAlgn="base" hangingPunct="0">
              <a:spcBef>
                <a:spcPct val="0"/>
              </a:spcBef>
              <a:spcAft>
                <a:spcPct val="0"/>
              </a:spcAft>
              <a:defRPr>
                <a:solidFill>
                  <a:schemeClr val="tx1"/>
                </a:solidFill>
                <a:latin typeface="Tahoma" charset="0"/>
                <a:cs typeface="Times New Roman" pitchFamily="18" charset="0"/>
              </a:defRPr>
            </a:lvl6pPr>
            <a:lvl7pPr marL="2971800" indent="-228600" eaLnBrk="0" fontAlgn="base" hangingPunct="0">
              <a:spcBef>
                <a:spcPct val="0"/>
              </a:spcBef>
              <a:spcAft>
                <a:spcPct val="0"/>
              </a:spcAft>
              <a:defRPr>
                <a:solidFill>
                  <a:schemeClr val="tx1"/>
                </a:solidFill>
                <a:latin typeface="Tahoma" charset="0"/>
                <a:cs typeface="Times New Roman" pitchFamily="18" charset="0"/>
              </a:defRPr>
            </a:lvl7pPr>
            <a:lvl8pPr marL="3429000" indent="-228600" eaLnBrk="0" fontAlgn="base" hangingPunct="0">
              <a:spcBef>
                <a:spcPct val="0"/>
              </a:spcBef>
              <a:spcAft>
                <a:spcPct val="0"/>
              </a:spcAft>
              <a:defRPr>
                <a:solidFill>
                  <a:schemeClr val="tx1"/>
                </a:solidFill>
                <a:latin typeface="Tahoma" charset="0"/>
                <a:cs typeface="Times New Roman" pitchFamily="18" charset="0"/>
              </a:defRPr>
            </a:lvl8pPr>
            <a:lvl9pPr marL="3886200" indent="-228600" eaLnBrk="0" fontAlgn="base" hangingPunct="0">
              <a:spcBef>
                <a:spcPct val="0"/>
              </a:spcBef>
              <a:spcAft>
                <a:spcPct val="0"/>
              </a:spcAft>
              <a:defRPr>
                <a:solidFill>
                  <a:schemeClr val="tx1"/>
                </a:solidFill>
                <a:latin typeface="Tahoma" charset="0"/>
                <a:cs typeface="Times New Roman" pitchFamily="18" charset="0"/>
              </a:defRPr>
            </a:lvl9pPr>
          </a:lstStyle>
          <a:p>
            <a:pPr eaLnBrk="1" hangingPunct="1">
              <a:spcBef>
                <a:spcPct val="50000"/>
              </a:spcBef>
            </a:pPr>
            <a:r>
              <a:rPr lang="en-US" altLang="en-US" sz="1400" b="1" dirty="0">
                <a:solidFill>
                  <a:srgbClr val="FFC000"/>
                </a:solidFill>
                <a:latin typeface="Times New Roman" pitchFamily="18" charset="0"/>
              </a:rPr>
              <a:t>Receipt of Tenders</a:t>
            </a:r>
          </a:p>
        </p:txBody>
      </p:sp>
      <p:sp>
        <p:nvSpPr>
          <p:cNvPr id="17455" name="Text Box 47"/>
          <p:cNvSpPr txBox="1">
            <a:spLocks noChangeArrowheads="1"/>
          </p:cNvSpPr>
          <p:nvPr/>
        </p:nvSpPr>
        <p:spPr bwMode="auto">
          <a:xfrm>
            <a:off x="533400" y="5638800"/>
            <a:ext cx="2438400"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ahoma" charset="0"/>
                <a:cs typeface="Times New Roman" pitchFamily="18" charset="0"/>
              </a:defRPr>
            </a:lvl1pPr>
            <a:lvl2pPr marL="742950" indent="-285750">
              <a:defRPr>
                <a:solidFill>
                  <a:schemeClr val="tx1"/>
                </a:solidFill>
                <a:latin typeface="Tahoma" charset="0"/>
                <a:cs typeface="Times New Roman" pitchFamily="18" charset="0"/>
              </a:defRPr>
            </a:lvl2pPr>
            <a:lvl3pPr marL="1143000" indent="-228600">
              <a:defRPr>
                <a:solidFill>
                  <a:schemeClr val="tx1"/>
                </a:solidFill>
                <a:latin typeface="Tahoma" charset="0"/>
                <a:cs typeface="Times New Roman" pitchFamily="18" charset="0"/>
              </a:defRPr>
            </a:lvl3pPr>
            <a:lvl4pPr marL="1600200" indent="-228600">
              <a:defRPr>
                <a:solidFill>
                  <a:schemeClr val="tx1"/>
                </a:solidFill>
                <a:latin typeface="Tahoma" charset="0"/>
                <a:cs typeface="Times New Roman" pitchFamily="18" charset="0"/>
              </a:defRPr>
            </a:lvl4pPr>
            <a:lvl5pPr marL="2057400" indent="-228600">
              <a:defRPr>
                <a:solidFill>
                  <a:schemeClr val="tx1"/>
                </a:solidFill>
                <a:latin typeface="Tahoma" charset="0"/>
                <a:cs typeface="Times New Roman" pitchFamily="18" charset="0"/>
              </a:defRPr>
            </a:lvl5pPr>
            <a:lvl6pPr marL="2514600" indent="-228600" eaLnBrk="0" fontAlgn="base" hangingPunct="0">
              <a:spcBef>
                <a:spcPct val="0"/>
              </a:spcBef>
              <a:spcAft>
                <a:spcPct val="0"/>
              </a:spcAft>
              <a:defRPr>
                <a:solidFill>
                  <a:schemeClr val="tx1"/>
                </a:solidFill>
                <a:latin typeface="Tahoma" charset="0"/>
                <a:cs typeface="Times New Roman" pitchFamily="18" charset="0"/>
              </a:defRPr>
            </a:lvl6pPr>
            <a:lvl7pPr marL="2971800" indent="-228600" eaLnBrk="0" fontAlgn="base" hangingPunct="0">
              <a:spcBef>
                <a:spcPct val="0"/>
              </a:spcBef>
              <a:spcAft>
                <a:spcPct val="0"/>
              </a:spcAft>
              <a:defRPr>
                <a:solidFill>
                  <a:schemeClr val="tx1"/>
                </a:solidFill>
                <a:latin typeface="Tahoma" charset="0"/>
                <a:cs typeface="Times New Roman" pitchFamily="18" charset="0"/>
              </a:defRPr>
            </a:lvl7pPr>
            <a:lvl8pPr marL="3429000" indent="-228600" eaLnBrk="0" fontAlgn="base" hangingPunct="0">
              <a:spcBef>
                <a:spcPct val="0"/>
              </a:spcBef>
              <a:spcAft>
                <a:spcPct val="0"/>
              </a:spcAft>
              <a:defRPr>
                <a:solidFill>
                  <a:schemeClr val="tx1"/>
                </a:solidFill>
                <a:latin typeface="Tahoma" charset="0"/>
                <a:cs typeface="Times New Roman" pitchFamily="18" charset="0"/>
              </a:defRPr>
            </a:lvl8pPr>
            <a:lvl9pPr marL="3886200" indent="-228600" eaLnBrk="0" fontAlgn="base" hangingPunct="0">
              <a:spcBef>
                <a:spcPct val="0"/>
              </a:spcBef>
              <a:spcAft>
                <a:spcPct val="0"/>
              </a:spcAft>
              <a:defRPr>
                <a:solidFill>
                  <a:schemeClr val="tx1"/>
                </a:solidFill>
                <a:latin typeface="Tahoma" charset="0"/>
                <a:cs typeface="Times New Roman" pitchFamily="18" charset="0"/>
              </a:defRPr>
            </a:lvl9pPr>
          </a:lstStyle>
          <a:p>
            <a:pPr eaLnBrk="1" hangingPunct="1">
              <a:spcBef>
                <a:spcPct val="50000"/>
              </a:spcBef>
            </a:pPr>
            <a:r>
              <a:rPr lang="en-US" altLang="en-US" sz="1400" b="1" dirty="0">
                <a:solidFill>
                  <a:srgbClr val="FFC000"/>
                </a:solidFill>
                <a:latin typeface="Times New Roman" pitchFamily="18" charset="0"/>
              </a:rPr>
              <a:t>Selection of Supplier/ contractor/ consultant</a:t>
            </a:r>
          </a:p>
        </p:txBody>
      </p:sp>
      <p:sp>
        <p:nvSpPr>
          <p:cNvPr id="17456" name="Text Box 48"/>
          <p:cNvSpPr txBox="1">
            <a:spLocks noChangeArrowheads="1"/>
          </p:cNvSpPr>
          <p:nvPr/>
        </p:nvSpPr>
        <p:spPr bwMode="auto">
          <a:xfrm>
            <a:off x="609600" y="5029200"/>
            <a:ext cx="1981200"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ahoma" charset="0"/>
                <a:cs typeface="Times New Roman" pitchFamily="18" charset="0"/>
              </a:defRPr>
            </a:lvl1pPr>
            <a:lvl2pPr marL="742950" indent="-285750">
              <a:defRPr>
                <a:solidFill>
                  <a:schemeClr val="tx1"/>
                </a:solidFill>
                <a:latin typeface="Tahoma" charset="0"/>
                <a:cs typeface="Times New Roman" pitchFamily="18" charset="0"/>
              </a:defRPr>
            </a:lvl2pPr>
            <a:lvl3pPr marL="1143000" indent="-228600">
              <a:defRPr>
                <a:solidFill>
                  <a:schemeClr val="tx1"/>
                </a:solidFill>
                <a:latin typeface="Tahoma" charset="0"/>
                <a:cs typeface="Times New Roman" pitchFamily="18" charset="0"/>
              </a:defRPr>
            </a:lvl3pPr>
            <a:lvl4pPr marL="1600200" indent="-228600">
              <a:defRPr>
                <a:solidFill>
                  <a:schemeClr val="tx1"/>
                </a:solidFill>
                <a:latin typeface="Tahoma" charset="0"/>
                <a:cs typeface="Times New Roman" pitchFamily="18" charset="0"/>
              </a:defRPr>
            </a:lvl4pPr>
            <a:lvl5pPr marL="2057400" indent="-228600">
              <a:defRPr>
                <a:solidFill>
                  <a:schemeClr val="tx1"/>
                </a:solidFill>
                <a:latin typeface="Tahoma" charset="0"/>
                <a:cs typeface="Times New Roman" pitchFamily="18" charset="0"/>
              </a:defRPr>
            </a:lvl5pPr>
            <a:lvl6pPr marL="2514600" indent="-228600" eaLnBrk="0" fontAlgn="base" hangingPunct="0">
              <a:spcBef>
                <a:spcPct val="0"/>
              </a:spcBef>
              <a:spcAft>
                <a:spcPct val="0"/>
              </a:spcAft>
              <a:defRPr>
                <a:solidFill>
                  <a:schemeClr val="tx1"/>
                </a:solidFill>
                <a:latin typeface="Tahoma" charset="0"/>
                <a:cs typeface="Times New Roman" pitchFamily="18" charset="0"/>
              </a:defRPr>
            </a:lvl6pPr>
            <a:lvl7pPr marL="2971800" indent="-228600" eaLnBrk="0" fontAlgn="base" hangingPunct="0">
              <a:spcBef>
                <a:spcPct val="0"/>
              </a:spcBef>
              <a:spcAft>
                <a:spcPct val="0"/>
              </a:spcAft>
              <a:defRPr>
                <a:solidFill>
                  <a:schemeClr val="tx1"/>
                </a:solidFill>
                <a:latin typeface="Tahoma" charset="0"/>
                <a:cs typeface="Times New Roman" pitchFamily="18" charset="0"/>
              </a:defRPr>
            </a:lvl7pPr>
            <a:lvl8pPr marL="3429000" indent="-228600" eaLnBrk="0" fontAlgn="base" hangingPunct="0">
              <a:spcBef>
                <a:spcPct val="0"/>
              </a:spcBef>
              <a:spcAft>
                <a:spcPct val="0"/>
              </a:spcAft>
              <a:defRPr>
                <a:solidFill>
                  <a:schemeClr val="tx1"/>
                </a:solidFill>
                <a:latin typeface="Tahoma" charset="0"/>
                <a:cs typeface="Times New Roman" pitchFamily="18" charset="0"/>
              </a:defRPr>
            </a:lvl8pPr>
            <a:lvl9pPr marL="3886200" indent="-228600" eaLnBrk="0" fontAlgn="base" hangingPunct="0">
              <a:spcBef>
                <a:spcPct val="0"/>
              </a:spcBef>
              <a:spcAft>
                <a:spcPct val="0"/>
              </a:spcAft>
              <a:defRPr>
                <a:solidFill>
                  <a:schemeClr val="tx1"/>
                </a:solidFill>
                <a:latin typeface="Tahoma" charset="0"/>
                <a:cs typeface="Times New Roman" pitchFamily="18" charset="0"/>
              </a:defRPr>
            </a:lvl9pPr>
          </a:lstStyle>
          <a:p>
            <a:pPr eaLnBrk="1" hangingPunct="1">
              <a:spcBef>
                <a:spcPct val="50000"/>
              </a:spcBef>
            </a:pPr>
            <a:r>
              <a:rPr lang="en-US" altLang="en-US" sz="1400" b="1" dirty="0">
                <a:solidFill>
                  <a:srgbClr val="FFC000"/>
                </a:solidFill>
                <a:latin typeface="Times New Roman" pitchFamily="18" charset="0"/>
              </a:rPr>
              <a:t>Issuance of letter of acceptance</a:t>
            </a:r>
          </a:p>
        </p:txBody>
      </p:sp>
      <p:sp>
        <p:nvSpPr>
          <p:cNvPr id="17457" name="Text Box 49"/>
          <p:cNvSpPr txBox="1">
            <a:spLocks noChangeArrowheads="1"/>
          </p:cNvSpPr>
          <p:nvPr/>
        </p:nvSpPr>
        <p:spPr bwMode="auto">
          <a:xfrm>
            <a:off x="609600" y="3756025"/>
            <a:ext cx="1828800"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85725" indent="-85725">
              <a:defRPr>
                <a:solidFill>
                  <a:schemeClr val="tx1"/>
                </a:solidFill>
                <a:latin typeface="Tahoma" charset="0"/>
                <a:cs typeface="Times New Roman" pitchFamily="18" charset="0"/>
              </a:defRPr>
            </a:lvl1pPr>
            <a:lvl2pPr marL="742950" indent="-285750">
              <a:defRPr>
                <a:solidFill>
                  <a:schemeClr val="tx1"/>
                </a:solidFill>
                <a:latin typeface="Tahoma" charset="0"/>
                <a:cs typeface="Times New Roman" pitchFamily="18" charset="0"/>
              </a:defRPr>
            </a:lvl2pPr>
            <a:lvl3pPr marL="1143000" indent="-228600">
              <a:defRPr>
                <a:solidFill>
                  <a:schemeClr val="tx1"/>
                </a:solidFill>
                <a:latin typeface="Tahoma" charset="0"/>
                <a:cs typeface="Times New Roman" pitchFamily="18" charset="0"/>
              </a:defRPr>
            </a:lvl3pPr>
            <a:lvl4pPr marL="1600200" indent="-228600">
              <a:defRPr>
                <a:solidFill>
                  <a:schemeClr val="tx1"/>
                </a:solidFill>
                <a:latin typeface="Tahoma" charset="0"/>
                <a:cs typeface="Times New Roman" pitchFamily="18" charset="0"/>
              </a:defRPr>
            </a:lvl4pPr>
            <a:lvl5pPr marL="2057400" indent="-228600">
              <a:defRPr>
                <a:solidFill>
                  <a:schemeClr val="tx1"/>
                </a:solidFill>
                <a:latin typeface="Tahoma" charset="0"/>
                <a:cs typeface="Times New Roman" pitchFamily="18" charset="0"/>
              </a:defRPr>
            </a:lvl5pPr>
            <a:lvl6pPr marL="2514600" indent="-228600" eaLnBrk="0" fontAlgn="base" hangingPunct="0">
              <a:spcBef>
                <a:spcPct val="0"/>
              </a:spcBef>
              <a:spcAft>
                <a:spcPct val="0"/>
              </a:spcAft>
              <a:defRPr>
                <a:solidFill>
                  <a:schemeClr val="tx1"/>
                </a:solidFill>
                <a:latin typeface="Tahoma" charset="0"/>
                <a:cs typeface="Times New Roman" pitchFamily="18" charset="0"/>
              </a:defRPr>
            </a:lvl6pPr>
            <a:lvl7pPr marL="2971800" indent="-228600" eaLnBrk="0" fontAlgn="base" hangingPunct="0">
              <a:spcBef>
                <a:spcPct val="0"/>
              </a:spcBef>
              <a:spcAft>
                <a:spcPct val="0"/>
              </a:spcAft>
              <a:defRPr>
                <a:solidFill>
                  <a:schemeClr val="tx1"/>
                </a:solidFill>
                <a:latin typeface="Tahoma" charset="0"/>
                <a:cs typeface="Times New Roman" pitchFamily="18" charset="0"/>
              </a:defRPr>
            </a:lvl7pPr>
            <a:lvl8pPr marL="3429000" indent="-228600" eaLnBrk="0" fontAlgn="base" hangingPunct="0">
              <a:spcBef>
                <a:spcPct val="0"/>
              </a:spcBef>
              <a:spcAft>
                <a:spcPct val="0"/>
              </a:spcAft>
              <a:defRPr>
                <a:solidFill>
                  <a:schemeClr val="tx1"/>
                </a:solidFill>
                <a:latin typeface="Tahoma" charset="0"/>
                <a:cs typeface="Times New Roman" pitchFamily="18" charset="0"/>
              </a:defRPr>
            </a:lvl8pPr>
            <a:lvl9pPr marL="3886200" indent="-228600" eaLnBrk="0" fontAlgn="base" hangingPunct="0">
              <a:spcBef>
                <a:spcPct val="0"/>
              </a:spcBef>
              <a:spcAft>
                <a:spcPct val="0"/>
              </a:spcAft>
              <a:defRPr>
                <a:solidFill>
                  <a:schemeClr val="tx1"/>
                </a:solidFill>
                <a:latin typeface="Tahoma" charset="0"/>
                <a:cs typeface="Times New Roman" pitchFamily="18" charset="0"/>
              </a:defRPr>
            </a:lvl9pPr>
          </a:lstStyle>
          <a:p>
            <a:pPr eaLnBrk="1" hangingPunct="1">
              <a:spcBef>
                <a:spcPct val="50000"/>
              </a:spcBef>
            </a:pPr>
            <a:r>
              <a:rPr lang="en-US" altLang="en-US" sz="1400" b="1" dirty="0">
                <a:solidFill>
                  <a:srgbClr val="FFC000"/>
                </a:solidFill>
                <a:latin typeface="Times New Roman" pitchFamily="18" charset="0"/>
              </a:rPr>
              <a:t>- Instructions to    successful Tender       </a:t>
            </a:r>
            <a:r>
              <a:rPr lang="en-US" altLang="en-US" sz="1400" b="1" dirty="0" smtClean="0">
                <a:solidFill>
                  <a:srgbClr val="FFC000"/>
                </a:solidFill>
                <a:latin typeface="Times New Roman" pitchFamily="18" charset="0"/>
              </a:rPr>
              <a:t>       </a:t>
            </a:r>
            <a:r>
              <a:rPr lang="en-US" altLang="en-US" sz="1400" b="1" dirty="0">
                <a:solidFill>
                  <a:srgbClr val="FFC000"/>
                </a:solidFill>
                <a:latin typeface="Times New Roman" pitchFamily="18" charset="0"/>
              </a:rPr>
              <a:t>- Invoice Orders</a:t>
            </a:r>
          </a:p>
        </p:txBody>
      </p:sp>
      <p:sp>
        <p:nvSpPr>
          <p:cNvPr id="10290" name="Text Box 50"/>
          <p:cNvSpPr txBox="1">
            <a:spLocks noChangeArrowheads="1"/>
          </p:cNvSpPr>
          <p:nvPr/>
        </p:nvSpPr>
        <p:spPr bwMode="auto">
          <a:xfrm>
            <a:off x="533400" y="2819400"/>
            <a:ext cx="1905000" cy="8463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ahoma" charset="0"/>
                <a:cs typeface="Times New Roman" pitchFamily="18" charset="0"/>
              </a:defRPr>
            </a:lvl1pPr>
            <a:lvl2pPr marL="742950" indent="-285750">
              <a:defRPr>
                <a:solidFill>
                  <a:schemeClr val="tx1"/>
                </a:solidFill>
                <a:latin typeface="Tahoma" charset="0"/>
                <a:cs typeface="Times New Roman" pitchFamily="18" charset="0"/>
              </a:defRPr>
            </a:lvl2pPr>
            <a:lvl3pPr marL="1143000" indent="-228600">
              <a:defRPr>
                <a:solidFill>
                  <a:schemeClr val="tx1"/>
                </a:solidFill>
                <a:latin typeface="Tahoma" charset="0"/>
                <a:cs typeface="Times New Roman" pitchFamily="18" charset="0"/>
              </a:defRPr>
            </a:lvl3pPr>
            <a:lvl4pPr marL="1600200" indent="-228600">
              <a:defRPr>
                <a:solidFill>
                  <a:schemeClr val="tx1"/>
                </a:solidFill>
                <a:latin typeface="Tahoma" charset="0"/>
                <a:cs typeface="Times New Roman" pitchFamily="18" charset="0"/>
              </a:defRPr>
            </a:lvl4pPr>
            <a:lvl5pPr marL="2057400" indent="-228600">
              <a:defRPr>
                <a:solidFill>
                  <a:schemeClr val="tx1"/>
                </a:solidFill>
                <a:latin typeface="Tahoma" charset="0"/>
                <a:cs typeface="Times New Roman" pitchFamily="18" charset="0"/>
              </a:defRPr>
            </a:lvl5pPr>
            <a:lvl6pPr marL="2514600" indent="-228600" eaLnBrk="0" fontAlgn="base" hangingPunct="0">
              <a:spcBef>
                <a:spcPct val="0"/>
              </a:spcBef>
              <a:spcAft>
                <a:spcPct val="0"/>
              </a:spcAft>
              <a:defRPr>
                <a:solidFill>
                  <a:schemeClr val="tx1"/>
                </a:solidFill>
                <a:latin typeface="Tahoma" charset="0"/>
                <a:cs typeface="Times New Roman" pitchFamily="18" charset="0"/>
              </a:defRPr>
            </a:lvl6pPr>
            <a:lvl7pPr marL="2971800" indent="-228600" eaLnBrk="0" fontAlgn="base" hangingPunct="0">
              <a:spcBef>
                <a:spcPct val="0"/>
              </a:spcBef>
              <a:spcAft>
                <a:spcPct val="0"/>
              </a:spcAft>
              <a:defRPr>
                <a:solidFill>
                  <a:schemeClr val="tx1"/>
                </a:solidFill>
                <a:latin typeface="Tahoma" charset="0"/>
                <a:cs typeface="Times New Roman" pitchFamily="18" charset="0"/>
              </a:defRPr>
            </a:lvl7pPr>
            <a:lvl8pPr marL="3429000" indent="-228600" eaLnBrk="0" fontAlgn="base" hangingPunct="0">
              <a:spcBef>
                <a:spcPct val="0"/>
              </a:spcBef>
              <a:spcAft>
                <a:spcPct val="0"/>
              </a:spcAft>
              <a:defRPr>
                <a:solidFill>
                  <a:schemeClr val="tx1"/>
                </a:solidFill>
                <a:latin typeface="Tahoma" charset="0"/>
                <a:cs typeface="Times New Roman" pitchFamily="18" charset="0"/>
              </a:defRPr>
            </a:lvl8pPr>
            <a:lvl9pPr marL="3886200" indent="-228600" eaLnBrk="0" fontAlgn="base" hangingPunct="0">
              <a:spcBef>
                <a:spcPct val="0"/>
              </a:spcBef>
              <a:spcAft>
                <a:spcPct val="0"/>
              </a:spcAft>
              <a:defRPr>
                <a:solidFill>
                  <a:schemeClr val="tx1"/>
                </a:solidFill>
                <a:latin typeface="Tahoma" charset="0"/>
                <a:cs typeface="Times New Roman" pitchFamily="18" charset="0"/>
              </a:defRPr>
            </a:lvl9pPr>
          </a:lstStyle>
          <a:p>
            <a:pPr marL="180975" indent="-180975" eaLnBrk="1" hangingPunct="1">
              <a:spcBef>
                <a:spcPct val="50000"/>
              </a:spcBef>
              <a:defRPr/>
            </a:pPr>
            <a:r>
              <a:rPr lang="en-US" altLang="en-US" sz="1200" b="1" dirty="0" smtClean="0">
                <a:solidFill>
                  <a:srgbClr val="FFC000"/>
                </a:solidFill>
                <a:latin typeface="Times New Roman" pitchFamily="18" charset="0"/>
              </a:rPr>
              <a:t>  </a:t>
            </a:r>
            <a:r>
              <a:rPr lang="en-US" altLang="en-US" sz="1400" b="1" dirty="0" smtClean="0">
                <a:solidFill>
                  <a:srgbClr val="FFC000"/>
                </a:solidFill>
                <a:latin typeface="Times New Roman" pitchFamily="18" charset="0"/>
              </a:rPr>
              <a:t>- Receipt of Deliverables </a:t>
            </a:r>
          </a:p>
          <a:p>
            <a:pPr marL="85725" indent="-85725" eaLnBrk="1" hangingPunct="1">
              <a:spcBef>
                <a:spcPct val="50000"/>
              </a:spcBef>
              <a:defRPr/>
            </a:pPr>
            <a:r>
              <a:rPr lang="en-US" altLang="en-US" sz="1400" b="1" dirty="0" smtClean="0">
                <a:solidFill>
                  <a:srgbClr val="FFC000"/>
                </a:solidFill>
                <a:latin typeface="Times New Roman" pitchFamily="18" charset="0"/>
              </a:rPr>
              <a:t>- Project Management</a:t>
            </a:r>
          </a:p>
        </p:txBody>
      </p:sp>
      <p:sp>
        <p:nvSpPr>
          <p:cNvPr id="17459" name="Text Box 51"/>
          <p:cNvSpPr txBox="1">
            <a:spLocks noChangeArrowheads="1"/>
          </p:cNvSpPr>
          <p:nvPr/>
        </p:nvSpPr>
        <p:spPr bwMode="auto">
          <a:xfrm>
            <a:off x="609600" y="2133600"/>
            <a:ext cx="22860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Tahoma" charset="0"/>
                <a:cs typeface="Times New Roman" pitchFamily="18" charset="0"/>
              </a:defRPr>
            </a:lvl1pPr>
            <a:lvl2pPr marL="742950" indent="-285750">
              <a:defRPr>
                <a:solidFill>
                  <a:schemeClr val="tx1"/>
                </a:solidFill>
                <a:latin typeface="Tahoma" charset="0"/>
                <a:cs typeface="Times New Roman" pitchFamily="18" charset="0"/>
              </a:defRPr>
            </a:lvl2pPr>
            <a:lvl3pPr marL="1143000" indent="-228600">
              <a:defRPr>
                <a:solidFill>
                  <a:schemeClr val="tx1"/>
                </a:solidFill>
                <a:latin typeface="Tahoma" charset="0"/>
                <a:cs typeface="Times New Roman" pitchFamily="18" charset="0"/>
              </a:defRPr>
            </a:lvl3pPr>
            <a:lvl4pPr marL="1600200" indent="-228600">
              <a:defRPr>
                <a:solidFill>
                  <a:schemeClr val="tx1"/>
                </a:solidFill>
                <a:latin typeface="Tahoma" charset="0"/>
                <a:cs typeface="Times New Roman" pitchFamily="18" charset="0"/>
              </a:defRPr>
            </a:lvl4pPr>
            <a:lvl5pPr marL="2057400" indent="-228600">
              <a:defRPr>
                <a:solidFill>
                  <a:schemeClr val="tx1"/>
                </a:solidFill>
                <a:latin typeface="Tahoma" charset="0"/>
                <a:cs typeface="Times New Roman" pitchFamily="18" charset="0"/>
              </a:defRPr>
            </a:lvl5pPr>
            <a:lvl6pPr marL="2514600" indent="-228600" eaLnBrk="0" fontAlgn="base" hangingPunct="0">
              <a:spcBef>
                <a:spcPct val="0"/>
              </a:spcBef>
              <a:spcAft>
                <a:spcPct val="0"/>
              </a:spcAft>
              <a:defRPr>
                <a:solidFill>
                  <a:schemeClr val="tx1"/>
                </a:solidFill>
                <a:latin typeface="Tahoma" charset="0"/>
                <a:cs typeface="Times New Roman" pitchFamily="18" charset="0"/>
              </a:defRPr>
            </a:lvl6pPr>
            <a:lvl7pPr marL="2971800" indent="-228600" eaLnBrk="0" fontAlgn="base" hangingPunct="0">
              <a:spcBef>
                <a:spcPct val="0"/>
              </a:spcBef>
              <a:spcAft>
                <a:spcPct val="0"/>
              </a:spcAft>
              <a:defRPr>
                <a:solidFill>
                  <a:schemeClr val="tx1"/>
                </a:solidFill>
                <a:latin typeface="Tahoma" charset="0"/>
                <a:cs typeface="Times New Roman" pitchFamily="18" charset="0"/>
              </a:defRPr>
            </a:lvl7pPr>
            <a:lvl8pPr marL="3429000" indent="-228600" eaLnBrk="0" fontAlgn="base" hangingPunct="0">
              <a:spcBef>
                <a:spcPct val="0"/>
              </a:spcBef>
              <a:spcAft>
                <a:spcPct val="0"/>
              </a:spcAft>
              <a:defRPr>
                <a:solidFill>
                  <a:schemeClr val="tx1"/>
                </a:solidFill>
                <a:latin typeface="Tahoma" charset="0"/>
                <a:cs typeface="Times New Roman" pitchFamily="18" charset="0"/>
              </a:defRPr>
            </a:lvl8pPr>
            <a:lvl9pPr marL="3886200" indent="-228600" eaLnBrk="0" fontAlgn="base" hangingPunct="0">
              <a:spcBef>
                <a:spcPct val="0"/>
              </a:spcBef>
              <a:spcAft>
                <a:spcPct val="0"/>
              </a:spcAft>
              <a:defRPr>
                <a:solidFill>
                  <a:schemeClr val="tx1"/>
                </a:solidFill>
                <a:latin typeface="Tahoma" charset="0"/>
                <a:cs typeface="Times New Roman" pitchFamily="18" charset="0"/>
              </a:defRPr>
            </a:lvl9pPr>
          </a:lstStyle>
          <a:p>
            <a:pPr eaLnBrk="1" hangingPunct="1">
              <a:spcBef>
                <a:spcPct val="50000"/>
              </a:spcBef>
            </a:pPr>
            <a:r>
              <a:rPr lang="en-US" altLang="en-US" sz="1400" b="1" dirty="0">
                <a:solidFill>
                  <a:srgbClr val="FFC000"/>
                </a:solidFill>
                <a:latin typeface="Times New Roman" pitchFamily="18" charset="0"/>
              </a:rPr>
              <a:t>- Contract Administration.     - Payment for Deliverables</a:t>
            </a:r>
          </a:p>
        </p:txBody>
      </p:sp>
      <p:sp>
        <p:nvSpPr>
          <p:cNvPr id="17460" name="Text Box 52"/>
          <p:cNvSpPr txBox="1">
            <a:spLocks noChangeArrowheads="1"/>
          </p:cNvSpPr>
          <p:nvPr/>
        </p:nvSpPr>
        <p:spPr bwMode="auto">
          <a:xfrm>
            <a:off x="609600" y="1295400"/>
            <a:ext cx="3200400" cy="738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85725">
              <a:defRPr>
                <a:solidFill>
                  <a:schemeClr val="tx1"/>
                </a:solidFill>
                <a:latin typeface="Tahoma" charset="0"/>
                <a:cs typeface="Times New Roman" pitchFamily="18" charset="0"/>
              </a:defRPr>
            </a:lvl1pPr>
            <a:lvl2pPr marL="742950" indent="-285750">
              <a:defRPr>
                <a:solidFill>
                  <a:schemeClr val="tx1"/>
                </a:solidFill>
                <a:latin typeface="Tahoma" charset="0"/>
                <a:cs typeface="Times New Roman" pitchFamily="18" charset="0"/>
              </a:defRPr>
            </a:lvl2pPr>
            <a:lvl3pPr marL="1143000" indent="-228600">
              <a:defRPr>
                <a:solidFill>
                  <a:schemeClr val="tx1"/>
                </a:solidFill>
                <a:latin typeface="Tahoma" charset="0"/>
                <a:cs typeface="Times New Roman" pitchFamily="18" charset="0"/>
              </a:defRPr>
            </a:lvl3pPr>
            <a:lvl4pPr marL="1600200" indent="-228600">
              <a:defRPr>
                <a:solidFill>
                  <a:schemeClr val="tx1"/>
                </a:solidFill>
                <a:latin typeface="Tahoma" charset="0"/>
                <a:cs typeface="Times New Roman" pitchFamily="18" charset="0"/>
              </a:defRPr>
            </a:lvl4pPr>
            <a:lvl5pPr marL="2057400" indent="-228600">
              <a:defRPr>
                <a:solidFill>
                  <a:schemeClr val="tx1"/>
                </a:solidFill>
                <a:latin typeface="Tahoma" charset="0"/>
                <a:cs typeface="Times New Roman" pitchFamily="18" charset="0"/>
              </a:defRPr>
            </a:lvl5pPr>
            <a:lvl6pPr marL="2514600" indent="-228600" eaLnBrk="0" fontAlgn="base" hangingPunct="0">
              <a:spcBef>
                <a:spcPct val="0"/>
              </a:spcBef>
              <a:spcAft>
                <a:spcPct val="0"/>
              </a:spcAft>
              <a:defRPr>
                <a:solidFill>
                  <a:schemeClr val="tx1"/>
                </a:solidFill>
                <a:latin typeface="Tahoma" charset="0"/>
                <a:cs typeface="Times New Roman" pitchFamily="18" charset="0"/>
              </a:defRPr>
            </a:lvl6pPr>
            <a:lvl7pPr marL="2971800" indent="-228600" eaLnBrk="0" fontAlgn="base" hangingPunct="0">
              <a:spcBef>
                <a:spcPct val="0"/>
              </a:spcBef>
              <a:spcAft>
                <a:spcPct val="0"/>
              </a:spcAft>
              <a:defRPr>
                <a:solidFill>
                  <a:schemeClr val="tx1"/>
                </a:solidFill>
                <a:latin typeface="Tahoma" charset="0"/>
                <a:cs typeface="Times New Roman" pitchFamily="18" charset="0"/>
              </a:defRPr>
            </a:lvl7pPr>
            <a:lvl8pPr marL="3429000" indent="-228600" eaLnBrk="0" fontAlgn="base" hangingPunct="0">
              <a:spcBef>
                <a:spcPct val="0"/>
              </a:spcBef>
              <a:spcAft>
                <a:spcPct val="0"/>
              </a:spcAft>
              <a:defRPr>
                <a:solidFill>
                  <a:schemeClr val="tx1"/>
                </a:solidFill>
                <a:latin typeface="Tahoma" charset="0"/>
                <a:cs typeface="Times New Roman" pitchFamily="18" charset="0"/>
              </a:defRPr>
            </a:lvl8pPr>
            <a:lvl9pPr marL="3886200" indent="-228600" eaLnBrk="0" fontAlgn="base" hangingPunct="0">
              <a:spcBef>
                <a:spcPct val="0"/>
              </a:spcBef>
              <a:spcAft>
                <a:spcPct val="0"/>
              </a:spcAft>
              <a:defRPr>
                <a:solidFill>
                  <a:schemeClr val="tx1"/>
                </a:solidFill>
                <a:latin typeface="Tahoma" charset="0"/>
                <a:cs typeface="Times New Roman" pitchFamily="18" charset="0"/>
              </a:defRPr>
            </a:lvl9pPr>
          </a:lstStyle>
          <a:p>
            <a:pPr marL="90488" indent="-1588" eaLnBrk="1" hangingPunct="1">
              <a:spcBef>
                <a:spcPct val="50000"/>
              </a:spcBef>
            </a:pPr>
            <a:r>
              <a:rPr lang="en-US" altLang="en-US" sz="1400" b="1" dirty="0">
                <a:solidFill>
                  <a:srgbClr val="FFC000"/>
                </a:solidFill>
                <a:latin typeface="Times New Roman" pitchFamily="18" charset="0"/>
              </a:rPr>
              <a:t>- Report on the Performance </a:t>
            </a:r>
            <a:r>
              <a:rPr lang="en-US" altLang="en-US" sz="1400" b="1" dirty="0" smtClean="0">
                <a:solidFill>
                  <a:srgbClr val="FFC000"/>
                </a:solidFill>
                <a:latin typeface="Times New Roman" pitchFamily="18" charset="0"/>
              </a:rPr>
              <a:t>                of </a:t>
            </a:r>
            <a:r>
              <a:rPr lang="en-US" altLang="en-US" sz="1400" b="1" dirty="0">
                <a:solidFill>
                  <a:srgbClr val="FFC000"/>
                </a:solidFill>
                <a:latin typeface="Times New Roman" pitchFamily="18" charset="0"/>
              </a:rPr>
              <a:t>the </a:t>
            </a:r>
            <a:r>
              <a:rPr lang="en-US" altLang="en-US" sz="1400" b="1" dirty="0" smtClean="0">
                <a:solidFill>
                  <a:srgbClr val="FFC000"/>
                </a:solidFill>
                <a:latin typeface="Times New Roman" pitchFamily="18" charset="0"/>
              </a:rPr>
              <a:t>Contractor/Consultant                          </a:t>
            </a:r>
            <a:r>
              <a:rPr lang="en-US" altLang="en-US" sz="1400" b="1" dirty="0">
                <a:solidFill>
                  <a:srgbClr val="FFC000"/>
                </a:solidFill>
                <a:latin typeface="Times New Roman" pitchFamily="18" charset="0"/>
              </a:rPr>
              <a:t>- Lessons  Learnt.</a:t>
            </a:r>
          </a:p>
        </p:txBody>
      </p:sp>
      <p:sp>
        <p:nvSpPr>
          <p:cNvPr id="17461" name="Line 53"/>
          <p:cNvSpPr>
            <a:spLocks noChangeShapeType="1"/>
          </p:cNvSpPr>
          <p:nvPr/>
        </p:nvSpPr>
        <p:spPr bwMode="auto">
          <a:xfrm flipV="1">
            <a:off x="4114800" y="3733800"/>
            <a:ext cx="685800" cy="21336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TT"/>
          </a:p>
        </p:txBody>
      </p:sp>
      <p:sp>
        <p:nvSpPr>
          <p:cNvPr id="17463" name="Line 55"/>
          <p:cNvSpPr>
            <a:spLocks noChangeShapeType="1"/>
          </p:cNvSpPr>
          <p:nvPr/>
        </p:nvSpPr>
        <p:spPr bwMode="auto">
          <a:xfrm flipH="1">
            <a:off x="609600" y="4419600"/>
            <a:ext cx="1981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TT"/>
          </a:p>
        </p:txBody>
      </p:sp>
      <p:sp>
        <p:nvSpPr>
          <p:cNvPr id="17464" name="Line 56"/>
          <p:cNvSpPr>
            <a:spLocks noChangeShapeType="1"/>
          </p:cNvSpPr>
          <p:nvPr/>
        </p:nvSpPr>
        <p:spPr bwMode="auto">
          <a:xfrm flipH="1">
            <a:off x="3886200" y="5867400"/>
            <a:ext cx="228600" cy="2286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TT"/>
          </a:p>
        </p:txBody>
      </p:sp>
      <p:sp>
        <p:nvSpPr>
          <p:cNvPr id="17465" name="Line 57"/>
          <p:cNvSpPr>
            <a:spLocks noChangeShapeType="1"/>
          </p:cNvSpPr>
          <p:nvPr/>
        </p:nvSpPr>
        <p:spPr bwMode="auto">
          <a:xfrm flipH="1">
            <a:off x="609600" y="6096000"/>
            <a:ext cx="3276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TT"/>
          </a:p>
        </p:txBody>
      </p:sp>
      <p:sp>
        <p:nvSpPr>
          <p:cNvPr id="17466" name="Text Box 58"/>
          <p:cNvSpPr txBox="1">
            <a:spLocks noChangeArrowheads="1"/>
          </p:cNvSpPr>
          <p:nvPr/>
        </p:nvSpPr>
        <p:spPr bwMode="auto">
          <a:xfrm>
            <a:off x="762000" y="6061075"/>
            <a:ext cx="2743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ahoma" charset="0"/>
                <a:cs typeface="Times New Roman" pitchFamily="18" charset="0"/>
              </a:defRPr>
            </a:lvl1pPr>
            <a:lvl2pPr marL="742950" indent="-285750">
              <a:defRPr>
                <a:solidFill>
                  <a:schemeClr val="tx1"/>
                </a:solidFill>
                <a:latin typeface="Tahoma" charset="0"/>
                <a:cs typeface="Times New Roman" pitchFamily="18" charset="0"/>
              </a:defRPr>
            </a:lvl2pPr>
            <a:lvl3pPr marL="1143000" indent="-228600">
              <a:defRPr>
                <a:solidFill>
                  <a:schemeClr val="tx1"/>
                </a:solidFill>
                <a:latin typeface="Tahoma" charset="0"/>
                <a:cs typeface="Times New Roman" pitchFamily="18" charset="0"/>
              </a:defRPr>
            </a:lvl3pPr>
            <a:lvl4pPr marL="1600200" indent="-228600">
              <a:defRPr>
                <a:solidFill>
                  <a:schemeClr val="tx1"/>
                </a:solidFill>
                <a:latin typeface="Tahoma" charset="0"/>
                <a:cs typeface="Times New Roman" pitchFamily="18" charset="0"/>
              </a:defRPr>
            </a:lvl4pPr>
            <a:lvl5pPr marL="2057400" indent="-228600">
              <a:defRPr>
                <a:solidFill>
                  <a:schemeClr val="tx1"/>
                </a:solidFill>
                <a:latin typeface="Tahoma" charset="0"/>
                <a:cs typeface="Times New Roman" pitchFamily="18" charset="0"/>
              </a:defRPr>
            </a:lvl5pPr>
            <a:lvl6pPr marL="2514600" indent="-228600" eaLnBrk="0" fontAlgn="base" hangingPunct="0">
              <a:spcBef>
                <a:spcPct val="0"/>
              </a:spcBef>
              <a:spcAft>
                <a:spcPct val="0"/>
              </a:spcAft>
              <a:defRPr>
                <a:solidFill>
                  <a:schemeClr val="tx1"/>
                </a:solidFill>
                <a:latin typeface="Tahoma" charset="0"/>
                <a:cs typeface="Times New Roman" pitchFamily="18" charset="0"/>
              </a:defRPr>
            </a:lvl6pPr>
            <a:lvl7pPr marL="2971800" indent="-228600" eaLnBrk="0" fontAlgn="base" hangingPunct="0">
              <a:spcBef>
                <a:spcPct val="0"/>
              </a:spcBef>
              <a:spcAft>
                <a:spcPct val="0"/>
              </a:spcAft>
              <a:defRPr>
                <a:solidFill>
                  <a:schemeClr val="tx1"/>
                </a:solidFill>
                <a:latin typeface="Tahoma" charset="0"/>
                <a:cs typeface="Times New Roman" pitchFamily="18" charset="0"/>
              </a:defRPr>
            </a:lvl7pPr>
            <a:lvl8pPr marL="3429000" indent="-228600" eaLnBrk="0" fontAlgn="base" hangingPunct="0">
              <a:spcBef>
                <a:spcPct val="0"/>
              </a:spcBef>
              <a:spcAft>
                <a:spcPct val="0"/>
              </a:spcAft>
              <a:defRPr>
                <a:solidFill>
                  <a:schemeClr val="tx1"/>
                </a:solidFill>
                <a:latin typeface="Tahoma" charset="0"/>
                <a:cs typeface="Times New Roman" pitchFamily="18" charset="0"/>
              </a:defRPr>
            </a:lvl8pPr>
            <a:lvl9pPr marL="3886200" indent="-228600" eaLnBrk="0" fontAlgn="base" hangingPunct="0">
              <a:spcBef>
                <a:spcPct val="0"/>
              </a:spcBef>
              <a:spcAft>
                <a:spcPct val="0"/>
              </a:spcAft>
              <a:defRPr>
                <a:solidFill>
                  <a:schemeClr val="tx1"/>
                </a:solidFill>
                <a:latin typeface="Tahoma" charset="0"/>
                <a:cs typeface="Times New Roman" pitchFamily="18" charset="0"/>
              </a:defRPr>
            </a:lvl9pPr>
          </a:lstStyle>
          <a:p>
            <a:pPr eaLnBrk="1" hangingPunct="1"/>
            <a:endParaRPr lang="en-US" altLang="en-US" sz="2400">
              <a:solidFill>
                <a:srgbClr val="FFFFFF"/>
              </a:solidFill>
              <a:latin typeface="Times New Roman" pitchFamily="18" charset="0"/>
            </a:endParaRPr>
          </a:p>
        </p:txBody>
      </p:sp>
      <p:sp>
        <p:nvSpPr>
          <p:cNvPr id="17467" name="Text Box 59"/>
          <p:cNvSpPr txBox="1">
            <a:spLocks noChangeArrowheads="1"/>
          </p:cNvSpPr>
          <p:nvPr/>
        </p:nvSpPr>
        <p:spPr bwMode="auto">
          <a:xfrm>
            <a:off x="609600" y="6146800"/>
            <a:ext cx="3049588"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ahoma" charset="0"/>
                <a:cs typeface="Times New Roman" pitchFamily="18" charset="0"/>
              </a:defRPr>
            </a:lvl1pPr>
            <a:lvl2pPr marL="742950" indent="-285750">
              <a:defRPr>
                <a:solidFill>
                  <a:schemeClr val="tx1"/>
                </a:solidFill>
                <a:latin typeface="Tahoma" charset="0"/>
                <a:cs typeface="Times New Roman" pitchFamily="18" charset="0"/>
              </a:defRPr>
            </a:lvl2pPr>
            <a:lvl3pPr marL="1143000" indent="-228600">
              <a:defRPr>
                <a:solidFill>
                  <a:schemeClr val="tx1"/>
                </a:solidFill>
                <a:latin typeface="Tahoma" charset="0"/>
                <a:cs typeface="Times New Roman" pitchFamily="18" charset="0"/>
              </a:defRPr>
            </a:lvl3pPr>
            <a:lvl4pPr marL="1600200" indent="-228600">
              <a:defRPr>
                <a:solidFill>
                  <a:schemeClr val="tx1"/>
                </a:solidFill>
                <a:latin typeface="Tahoma" charset="0"/>
                <a:cs typeface="Times New Roman" pitchFamily="18" charset="0"/>
              </a:defRPr>
            </a:lvl4pPr>
            <a:lvl5pPr marL="2057400" indent="-228600">
              <a:defRPr>
                <a:solidFill>
                  <a:schemeClr val="tx1"/>
                </a:solidFill>
                <a:latin typeface="Tahoma" charset="0"/>
                <a:cs typeface="Times New Roman" pitchFamily="18" charset="0"/>
              </a:defRPr>
            </a:lvl5pPr>
            <a:lvl6pPr marL="2514600" indent="-228600" eaLnBrk="0" fontAlgn="base" hangingPunct="0">
              <a:spcBef>
                <a:spcPct val="0"/>
              </a:spcBef>
              <a:spcAft>
                <a:spcPct val="0"/>
              </a:spcAft>
              <a:defRPr>
                <a:solidFill>
                  <a:schemeClr val="tx1"/>
                </a:solidFill>
                <a:latin typeface="Tahoma" charset="0"/>
                <a:cs typeface="Times New Roman" pitchFamily="18" charset="0"/>
              </a:defRPr>
            </a:lvl6pPr>
            <a:lvl7pPr marL="2971800" indent="-228600" eaLnBrk="0" fontAlgn="base" hangingPunct="0">
              <a:spcBef>
                <a:spcPct val="0"/>
              </a:spcBef>
              <a:spcAft>
                <a:spcPct val="0"/>
              </a:spcAft>
              <a:defRPr>
                <a:solidFill>
                  <a:schemeClr val="tx1"/>
                </a:solidFill>
                <a:latin typeface="Tahoma" charset="0"/>
                <a:cs typeface="Times New Roman" pitchFamily="18" charset="0"/>
              </a:defRPr>
            </a:lvl7pPr>
            <a:lvl8pPr marL="3429000" indent="-228600" eaLnBrk="0" fontAlgn="base" hangingPunct="0">
              <a:spcBef>
                <a:spcPct val="0"/>
              </a:spcBef>
              <a:spcAft>
                <a:spcPct val="0"/>
              </a:spcAft>
              <a:defRPr>
                <a:solidFill>
                  <a:schemeClr val="tx1"/>
                </a:solidFill>
                <a:latin typeface="Tahoma" charset="0"/>
                <a:cs typeface="Times New Roman" pitchFamily="18" charset="0"/>
              </a:defRPr>
            </a:lvl8pPr>
            <a:lvl9pPr marL="3886200" indent="-228600" eaLnBrk="0" fontAlgn="base" hangingPunct="0">
              <a:spcBef>
                <a:spcPct val="0"/>
              </a:spcBef>
              <a:spcAft>
                <a:spcPct val="0"/>
              </a:spcAft>
              <a:defRPr>
                <a:solidFill>
                  <a:schemeClr val="tx1"/>
                </a:solidFill>
                <a:latin typeface="Tahoma" charset="0"/>
                <a:cs typeface="Times New Roman" pitchFamily="18" charset="0"/>
              </a:defRPr>
            </a:lvl9pPr>
          </a:lstStyle>
          <a:p>
            <a:pPr eaLnBrk="1" hangingPunct="1"/>
            <a:r>
              <a:rPr lang="en-US" altLang="en-US" sz="1400" b="1" dirty="0">
                <a:solidFill>
                  <a:srgbClr val="FFFFFF"/>
                </a:solidFill>
                <a:latin typeface="Times New Roman" pitchFamily="18" charset="0"/>
              </a:rPr>
              <a:t>- </a:t>
            </a:r>
            <a:r>
              <a:rPr lang="en-US" altLang="en-US" sz="1400" b="1" dirty="0">
                <a:solidFill>
                  <a:srgbClr val="FFC000"/>
                </a:solidFill>
                <a:latin typeface="Times New Roman" pitchFamily="18" charset="0"/>
              </a:rPr>
              <a:t>Evaluation of Tenders </a:t>
            </a:r>
          </a:p>
          <a:p>
            <a:pPr eaLnBrk="1" hangingPunct="1"/>
            <a:r>
              <a:rPr lang="en-US" altLang="en-US" sz="1400" b="1" dirty="0">
                <a:solidFill>
                  <a:srgbClr val="FFC000"/>
                </a:solidFill>
                <a:latin typeface="Times New Roman" pitchFamily="18" charset="0"/>
              </a:rPr>
              <a:t>- Submission of Recommendations</a:t>
            </a:r>
          </a:p>
        </p:txBody>
      </p:sp>
      <p:sp>
        <p:nvSpPr>
          <p:cNvPr id="17468" name="Text Box 60"/>
          <p:cNvSpPr txBox="1">
            <a:spLocks noChangeArrowheads="1"/>
          </p:cNvSpPr>
          <p:nvPr/>
        </p:nvSpPr>
        <p:spPr bwMode="auto">
          <a:xfrm>
            <a:off x="3810000" y="5105400"/>
            <a:ext cx="3810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ahoma" charset="0"/>
                <a:cs typeface="Times New Roman" pitchFamily="18" charset="0"/>
              </a:defRPr>
            </a:lvl1pPr>
            <a:lvl2pPr marL="742950" indent="-285750">
              <a:defRPr>
                <a:solidFill>
                  <a:schemeClr val="tx1"/>
                </a:solidFill>
                <a:latin typeface="Tahoma" charset="0"/>
                <a:cs typeface="Times New Roman" pitchFamily="18" charset="0"/>
              </a:defRPr>
            </a:lvl2pPr>
            <a:lvl3pPr marL="1143000" indent="-228600">
              <a:defRPr>
                <a:solidFill>
                  <a:schemeClr val="tx1"/>
                </a:solidFill>
                <a:latin typeface="Tahoma" charset="0"/>
                <a:cs typeface="Times New Roman" pitchFamily="18" charset="0"/>
              </a:defRPr>
            </a:lvl3pPr>
            <a:lvl4pPr marL="1600200" indent="-228600">
              <a:defRPr>
                <a:solidFill>
                  <a:schemeClr val="tx1"/>
                </a:solidFill>
                <a:latin typeface="Tahoma" charset="0"/>
                <a:cs typeface="Times New Roman" pitchFamily="18" charset="0"/>
              </a:defRPr>
            </a:lvl4pPr>
            <a:lvl5pPr marL="2057400" indent="-228600">
              <a:defRPr>
                <a:solidFill>
                  <a:schemeClr val="tx1"/>
                </a:solidFill>
                <a:latin typeface="Tahoma" charset="0"/>
                <a:cs typeface="Times New Roman" pitchFamily="18" charset="0"/>
              </a:defRPr>
            </a:lvl5pPr>
            <a:lvl6pPr marL="2514600" indent="-228600" eaLnBrk="0" fontAlgn="base" hangingPunct="0">
              <a:spcBef>
                <a:spcPct val="0"/>
              </a:spcBef>
              <a:spcAft>
                <a:spcPct val="0"/>
              </a:spcAft>
              <a:defRPr>
                <a:solidFill>
                  <a:schemeClr val="tx1"/>
                </a:solidFill>
                <a:latin typeface="Tahoma" charset="0"/>
                <a:cs typeface="Times New Roman" pitchFamily="18" charset="0"/>
              </a:defRPr>
            </a:lvl6pPr>
            <a:lvl7pPr marL="2971800" indent="-228600" eaLnBrk="0" fontAlgn="base" hangingPunct="0">
              <a:spcBef>
                <a:spcPct val="0"/>
              </a:spcBef>
              <a:spcAft>
                <a:spcPct val="0"/>
              </a:spcAft>
              <a:defRPr>
                <a:solidFill>
                  <a:schemeClr val="tx1"/>
                </a:solidFill>
                <a:latin typeface="Tahoma" charset="0"/>
                <a:cs typeface="Times New Roman" pitchFamily="18" charset="0"/>
              </a:defRPr>
            </a:lvl7pPr>
            <a:lvl8pPr marL="3429000" indent="-228600" eaLnBrk="0" fontAlgn="base" hangingPunct="0">
              <a:spcBef>
                <a:spcPct val="0"/>
              </a:spcBef>
              <a:spcAft>
                <a:spcPct val="0"/>
              </a:spcAft>
              <a:defRPr>
                <a:solidFill>
                  <a:schemeClr val="tx1"/>
                </a:solidFill>
                <a:latin typeface="Tahoma" charset="0"/>
                <a:cs typeface="Times New Roman" pitchFamily="18" charset="0"/>
              </a:defRPr>
            </a:lvl8pPr>
            <a:lvl9pPr marL="3886200" indent="-228600" eaLnBrk="0" fontAlgn="base" hangingPunct="0">
              <a:spcBef>
                <a:spcPct val="0"/>
              </a:spcBef>
              <a:spcAft>
                <a:spcPct val="0"/>
              </a:spcAft>
              <a:defRPr>
                <a:solidFill>
                  <a:schemeClr val="tx1"/>
                </a:solidFill>
                <a:latin typeface="Tahoma" charset="0"/>
                <a:cs typeface="Times New Roman" pitchFamily="18" charset="0"/>
              </a:defRPr>
            </a:lvl9pPr>
          </a:lstStyle>
          <a:p>
            <a:pPr eaLnBrk="1" hangingPunct="1">
              <a:spcBef>
                <a:spcPct val="50000"/>
              </a:spcBef>
            </a:pPr>
            <a:r>
              <a:rPr lang="en-US" altLang="en-US" sz="2400">
                <a:solidFill>
                  <a:srgbClr val="FFFFFF"/>
                </a:solidFill>
                <a:latin typeface="Times New Roman" pitchFamily="18" charset="0"/>
              </a:rPr>
              <a:t>8</a:t>
            </a:r>
          </a:p>
        </p:txBody>
      </p:sp>
      <p:sp>
        <p:nvSpPr>
          <p:cNvPr id="17469" name="Text Box 61"/>
          <p:cNvSpPr txBox="1">
            <a:spLocks noChangeArrowheads="1"/>
          </p:cNvSpPr>
          <p:nvPr/>
        </p:nvSpPr>
        <p:spPr bwMode="auto">
          <a:xfrm>
            <a:off x="2590800" y="3810000"/>
            <a:ext cx="6096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ahoma" charset="0"/>
                <a:cs typeface="Times New Roman" pitchFamily="18" charset="0"/>
              </a:defRPr>
            </a:lvl1pPr>
            <a:lvl2pPr marL="742950" indent="-285750">
              <a:defRPr>
                <a:solidFill>
                  <a:schemeClr val="tx1"/>
                </a:solidFill>
                <a:latin typeface="Tahoma" charset="0"/>
                <a:cs typeface="Times New Roman" pitchFamily="18" charset="0"/>
              </a:defRPr>
            </a:lvl2pPr>
            <a:lvl3pPr marL="1143000" indent="-228600">
              <a:defRPr>
                <a:solidFill>
                  <a:schemeClr val="tx1"/>
                </a:solidFill>
                <a:latin typeface="Tahoma" charset="0"/>
                <a:cs typeface="Times New Roman" pitchFamily="18" charset="0"/>
              </a:defRPr>
            </a:lvl3pPr>
            <a:lvl4pPr marL="1600200" indent="-228600">
              <a:defRPr>
                <a:solidFill>
                  <a:schemeClr val="tx1"/>
                </a:solidFill>
                <a:latin typeface="Tahoma" charset="0"/>
                <a:cs typeface="Times New Roman" pitchFamily="18" charset="0"/>
              </a:defRPr>
            </a:lvl4pPr>
            <a:lvl5pPr marL="2057400" indent="-228600">
              <a:defRPr>
                <a:solidFill>
                  <a:schemeClr val="tx1"/>
                </a:solidFill>
                <a:latin typeface="Tahoma" charset="0"/>
                <a:cs typeface="Times New Roman" pitchFamily="18" charset="0"/>
              </a:defRPr>
            </a:lvl5pPr>
            <a:lvl6pPr marL="2514600" indent="-228600" eaLnBrk="0" fontAlgn="base" hangingPunct="0">
              <a:spcBef>
                <a:spcPct val="0"/>
              </a:spcBef>
              <a:spcAft>
                <a:spcPct val="0"/>
              </a:spcAft>
              <a:defRPr>
                <a:solidFill>
                  <a:schemeClr val="tx1"/>
                </a:solidFill>
                <a:latin typeface="Tahoma" charset="0"/>
                <a:cs typeface="Times New Roman" pitchFamily="18" charset="0"/>
              </a:defRPr>
            </a:lvl6pPr>
            <a:lvl7pPr marL="2971800" indent="-228600" eaLnBrk="0" fontAlgn="base" hangingPunct="0">
              <a:spcBef>
                <a:spcPct val="0"/>
              </a:spcBef>
              <a:spcAft>
                <a:spcPct val="0"/>
              </a:spcAft>
              <a:defRPr>
                <a:solidFill>
                  <a:schemeClr val="tx1"/>
                </a:solidFill>
                <a:latin typeface="Tahoma" charset="0"/>
                <a:cs typeface="Times New Roman" pitchFamily="18" charset="0"/>
              </a:defRPr>
            </a:lvl7pPr>
            <a:lvl8pPr marL="3429000" indent="-228600" eaLnBrk="0" fontAlgn="base" hangingPunct="0">
              <a:spcBef>
                <a:spcPct val="0"/>
              </a:spcBef>
              <a:spcAft>
                <a:spcPct val="0"/>
              </a:spcAft>
              <a:defRPr>
                <a:solidFill>
                  <a:schemeClr val="tx1"/>
                </a:solidFill>
                <a:latin typeface="Tahoma" charset="0"/>
                <a:cs typeface="Times New Roman" pitchFamily="18" charset="0"/>
              </a:defRPr>
            </a:lvl8pPr>
            <a:lvl9pPr marL="3886200" indent="-228600" eaLnBrk="0" fontAlgn="base" hangingPunct="0">
              <a:spcBef>
                <a:spcPct val="0"/>
              </a:spcBef>
              <a:spcAft>
                <a:spcPct val="0"/>
              </a:spcAft>
              <a:defRPr>
                <a:solidFill>
                  <a:schemeClr val="tx1"/>
                </a:solidFill>
                <a:latin typeface="Tahoma" charset="0"/>
                <a:cs typeface="Times New Roman" pitchFamily="18" charset="0"/>
              </a:defRPr>
            </a:lvl9pPr>
          </a:lstStyle>
          <a:p>
            <a:pPr eaLnBrk="1" hangingPunct="1">
              <a:spcBef>
                <a:spcPct val="50000"/>
              </a:spcBef>
            </a:pPr>
            <a:r>
              <a:rPr lang="en-US" altLang="en-US" sz="2400">
                <a:solidFill>
                  <a:srgbClr val="FFFFFF"/>
                </a:solidFill>
                <a:latin typeface="Times New Roman" pitchFamily="18" charset="0"/>
              </a:rPr>
              <a:t>11</a:t>
            </a:r>
          </a:p>
        </p:txBody>
      </p:sp>
      <p:sp>
        <p:nvSpPr>
          <p:cNvPr id="17470" name="Text Box 62"/>
          <p:cNvSpPr txBox="1">
            <a:spLocks noChangeArrowheads="1"/>
          </p:cNvSpPr>
          <p:nvPr/>
        </p:nvSpPr>
        <p:spPr bwMode="auto">
          <a:xfrm>
            <a:off x="609600" y="4649788"/>
            <a:ext cx="1905000"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ahoma" charset="0"/>
                <a:cs typeface="Times New Roman" pitchFamily="18" charset="0"/>
              </a:defRPr>
            </a:lvl1pPr>
            <a:lvl2pPr marL="742950" indent="-285750">
              <a:defRPr>
                <a:solidFill>
                  <a:schemeClr val="tx1"/>
                </a:solidFill>
                <a:latin typeface="Tahoma" charset="0"/>
                <a:cs typeface="Times New Roman" pitchFamily="18" charset="0"/>
              </a:defRPr>
            </a:lvl2pPr>
            <a:lvl3pPr marL="1143000" indent="-228600">
              <a:defRPr>
                <a:solidFill>
                  <a:schemeClr val="tx1"/>
                </a:solidFill>
                <a:latin typeface="Tahoma" charset="0"/>
                <a:cs typeface="Times New Roman" pitchFamily="18" charset="0"/>
              </a:defRPr>
            </a:lvl3pPr>
            <a:lvl4pPr marL="1600200" indent="-228600">
              <a:defRPr>
                <a:solidFill>
                  <a:schemeClr val="tx1"/>
                </a:solidFill>
                <a:latin typeface="Tahoma" charset="0"/>
                <a:cs typeface="Times New Roman" pitchFamily="18" charset="0"/>
              </a:defRPr>
            </a:lvl4pPr>
            <a:lvl5pPr marL="2057400" indent="-228600">
              <a:defRPr>
                <a:solidFill>
                  <a:schemeClr val="tx1"/>
                </a:solidFill>
                <a:latin typeface="Tahoma" charset="0"/>
                <a:cs typeface="Times New Roman" pitchFamily="18" charset="0"/>
              </a:defRPr>
            </a:lvl5pPr>
            <a:lvl6pPr marL="2514600" indent="-228600" eaLnBrk="0" fontAlgn="base" hangingPunct="0">
              <a:spcBef>
                <a:spcPct val="0"/>
              </a:spcBef>
              <a:spcAft>
                <a:spcPct val="0"/>
              </a:spcAft>
              <a:defRPr>
                <a:solidFill>
                  <a:schemeClr val="tx1"/>
                </a:solidFill>
                <a:latin typeface="Tahoma" charset="0"/>
                <a:cs typeface="Times New Roman" pitchFamily="18" charset="0"/>
              </a:defRPr>
            </a:lvl6pPr>
            <a:lvl7pPr marL="2971800" indent="-228600" eaLnBrk="0" fontAlgn="base" hangingPunct="0">
              <a:spcBef>
                <a:spcPct val="0"/>
              </a:spcBef>
              <a:spcAft>
                <a:spcPct val="0"/>
              </a:spcAft>
              <a:defRPr>
                <a:solidFill>
                  <a:schemeClr val="tx1"/>
                </a:solidFill>
                <a:latin typeface="Tahoma" charset="0"/>
                <a:cs typeface="Times New Roman" pitchFamily="18" charset="0"/>
              </a:defRPr>
            </a:lvl7pPr>
            <a:lvl8pPr marL="3429000" indent="-228600" eaLnBrk="0" fontAlgn="base" hangingPunct="0">
              <a:spcBef>
                <a:spcPct val="0"/>
              </a:spcBef>
              <a:spcAft>
                <a:spcPct val="0"/>
              </a:spcAft>
              <a:defRPr>
                <a:solidFill>
                  <a:schemeClr val="tx1"/>
                </a:solidFill>
                <a:latin typeface="Tahoma" charset="0"/>
                <a:cs typeface="Times New Roman" pitchFamily="18" charset="0"/>
              </a:defRPr>
            </a:lvl8pPr>
            <a:lvl9pPr marL="3886200" indent="-228600" eaLnBrk="0" fontAlgn="base" hangingPunct="0">
              <a:spcBef>
                <a:spcPct val="0"/>
              </a:spcBef>
              <a:spcAft>
                <a:spcPct val="0"/>
              </a:spcAft>
              <a:defRPr>
                <a:solidFill>
                  <a:schemeClr val="tx1"/>
                </a:solidFill>
                <a:latin typeface="Tahoma" charset="0"/>
                <a:cs typeface="Times New Roman" pitchFamily="18" charset="0"/>
              </a:defRPr>
            </a:lvl9pPr>
          </a:lstStyle>
          <a:p>
            <a:pPr eaLnBrk="1" hangingPunct="1">
              <a:spcBef>
                <a:spcPct val="50000"/>
              </a:spcBef>
            </a:pPr>
            <a:r>
              <a:rPr lang="en-US" altLang="en-US" sz="1400" b="1" dirty="0">
                <a:solidFill>
                  <a:srgbClr val="FFC000"/>
                </a:solidFill>
                <a:latin typeface="Times New Roman" pitchFamily="18" charset="0"/>
              </a:rPr>
              <a:t>Award of Contract</a:t>
            </a:r>
          </a:p>
        </p:txBody>
      </p:sp>
      <p:sp>
        <p:nvSpPr>
          <p:cNvPr id="2" name="Slide Number Placeholder 1"/>
          <p:cNvSpPr>
            <a:spLocks noGrp="1"/>
          </p:cNvSpPr>
          <p:nvPr>
            <p:ph type="sldNum" sz="quarter" idx="11"/>
          </p:nvPr>
        </p:nvSpPr>
        <p:spPr>
          <a:xfrm>
            <a:off x="7010400" y="6245225"/>
            <a:ext cx="1905000" cy="476250"/>
          </a:xfrm>
        </p:spPr>
        <p:txBody>
          <a:bodyPr/>
          <a:lstStyle/>
          <a:p>
            <a:pPr>
              <a:defRPr/>
            </a:pPr>
            <a:fld id="{72F43A98-319A-41FE-957F-37ABC5C2C479}" type="slidenum">
              <a:rPr lang="en-US">
                <a:solidFill>
                  <a:srgbClr val="FFFFFF"/>
                </a:solidFill>
              </a:rPr>
              <a:pPr>
                <a:defRPr/>
              </a:pPr>
              <a:t>16</a:t>
            </a:fld>
            <a:endParaRPr lang="en-US" dirty="0">
              <a:solidFill>
                <a:srgbClr val="FFFFFF"/>
              </a:solidFill>
            </a:endParaRPr>
          </a:p>
        </p:txBody>
      </p:sp>
      <p:cxnSp>
        <p:nvCxnSpPr>
          <p:cNvPr id="65" name="Straight Arrow Connector 64"/>
          <p:cNvCxnSpPr>
            <a:stCxn id="17432" idx="0"/>
          </p:cNvCxnSpPr>
          <p:nvPr/>
        </p:nvCxnSpPr>
        <p:spPr bwMode="auto">
          <a:xfrm flipH="1">
            <a:off x="4800601" y="1974850"/>
            <a:ext cx="1142999" cy="1730375"/>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4" name="Straight Connector 113"/>
          <p:cNvCxnSpPr>
            <a:endCxn id="17461" idx="1"/>
          </p:cNvCxnSpPr>
          <p:nvPr/>
        </p:nvCxnSpPr>
        <p:spPr bwMode="auto">
          <a:xfrm flipH="1" flipV="1">
            <a:off x="4800600" y="3733800"/>
            <a:ext cx="1971675" cy="995363"/>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6" name="Straight Connector 115"/>
          <p:cNvCxnSpPr/>
          <p:nvPr/>
        </p:nvCxnSpPr>
        <p:spPr bwMode="auto">
          <a:xfrm flipV="1">
            <a:off x="4800600" y="2895600"/>
            <a:ext cx="1905000" cy="8382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9" name="Straight Connector 118"/>
          <p:cNvCxnSpPr/>
          <p:nvPr/>
        </p:nvCxnSpPr>
        <p:spPr bwMode="auto">
          <a:xfrm>
            <a:off x="4800600" y="3657600"/>
            <a:ext cx="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1" name="Straight Connector 120"/>
          <p:cNvCxnSpPr/>
          <p:nvPr/>
        </p:nvCxnSpPr>
        <p:spPr bwMode="auto">
          <a:xfrm flipH="1" flipV="1">
            <a:off x="3581400" y="1981200"/>
            <a:ext cx="1219200" cy="17526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5" name="Straight Connector 124"/>
          <p:cNvCxnSpPr>
            <a:endCxn id="17426" idx="0"/>
          </p:cNvCxnSpPr>
          <p:nvPr/>
        </p:nvCxnSpPr>
        <p:spPr bwMode="auto">
          <a:xfrm flipH="1" flipV="1">
            <a:off x="2743200" y="2743200"/>
            <a:ext cx="2057400" cy="9906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7" name="Straight Connector 136"/>
          <p:cNvCxnSpPr>
            <a:endCxn id="17423" idx="0"/>
          </p:cNvCxnSpPr>
          <p:nvPr/>
        </p:nvCxnSpPr>
        <p:spPr bwMode="auto">
          <a:xfrm flipH="1">
            <a:off x="3429000" y="3733800"/>
            <a:ext cx="1371600" cy="18288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9" name="Straight Connector 138"/>
          <p:cNvCxnSpPr/>
          <p:nvPr/>
        </p:nvCxnSpPr>
        <p:spPr bwMode="auto">
          <a:xfrm flipH="1">
            <a:off x="2769394" y="3724415"/>
            <a:ext cx="2005012" cy="1285875"/>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 name="Straight Connector 3"/>
          <p:cNvCxnSpPr>
            <a:endCxn id="17428" idx="0"/>
          </p:cNvCxnSpPr>
          <p:nvPr/>
        </p:nvCxnSpPr>
        <p:spPr bwMode="auto">
          <a:xfrm>
            <a:off x="4819650" y="3733800"/>
            <a:ext cx="1047750" cy="19431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Straight Connector 10"/>
          <p:cNvCxnSpPr>
            <a:endCxn id="17463" idx="0"/>
          </p:cNvCxnSpPr>
          <p:nvPr/>
        </p:nvCxnSpPr>
        <p:spPr bwMode="auto">
          <a:xfrm flipH="1">
            <a:off x="2590800" y="3724415"/>
            <a:ext cx="2209800" cy="695185"/>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en-TT" b="1" kern="1200" dirty="0" smtClean="0">
                <a:ln w="6350">
                  <a:noFill/>
                </a:ln>
                <a:solidFill>
                  <a:srgbClr val="FFC000"/>
                </a:solidFill>
                <a:effectLst>
                  <a:outerShdw blurRad="114300" dist="101600" dir="2700000" algn="tl" rotWithShape="0">
                    <a:srgbClr val="000000">
                      <a:alpha val="40000"/>
                    </a:srgbClr>
                  </a:outerShdw>
                </a:effectLst>
                <a:latin typeface="Times New Roman" pitchFamily="18" charset="0"/>
                <a:cs typeface="Times New Roman" pitchFamily="18" charset="0"/>
              </a:rPr>
              <a:t>Determination of Needs for the Entity</a:t>
            </a:r>
            <a:endParaRPr lang="en-TT"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marL="446088" indent="-446088">
              <a:defRPr/>
            </a:pPr>
            <a:r>
              <a:rPr lang="en-TT" sz="3600" kern="1200" dirty="0" smtClean="0">
                <a:solidFill>
                  <a:prstClr val="white"/>
                </a:solidFill>
                <a:effectLst/>
                <a:latin typeface="Times New Roman" pitchFamily="18" charset="0"/>
                <a:cs typeface="Times New Roman" pitchFamily="18" charset="0"/>
              </a:rPr>
              <a:t>Identify what is required for the entity’s operations.  This may be:</a:t>
            </a:r>
          </a:p>
          <a:p>
            <a:pPr marL="434975" indent="0">
              <a:buNone/>
              <a:defRPr/>
            </a:pPr>
            <a:r>
              <a:rPr lang="en-TT" sz="3600" kern="1200" dirty="0">
                <a:solidFill>
                  <a:prstClr val="white"/>
                </a:solidFill>
                <a:effectLst/>
                <a:latin typeface="Times New Roman" pitchFamily="18" charset="0"/>
                <a:cs typeface="Times New Roman" pitchFamily="18" charset="0"/>
              </a:rPr>
              <a:t>	</a:t>
            </a:r>
            <a:r>
              <a:rPr lang="en-TT" sz="3600" kern="1200" dirty="0" smtClean="0">
                <a:solidFill>
                  <a:prstClr val="white"/>
                </a:solidFill>
                <a:effectLst/>
                <a:latin typeface="Times New Roman" pitchFamily="18" charset="0"/>
                <a:cs typeface="Times New Roman" pitchFamily="18" charset="0"/>
              </a:rPr>
              <a:t>- Goods and Services – Specifications</a:t>
            </a:r>
          </a:p>
          <a:p>
            <a:pPr marL="434975" indent="0">
              <a:buNone/>
              <a:defRPr/>
            </a:pPr>
            <a:r>
              <a:rPr lang="en-TT" sz="3600" kern="1200" dirty="0" smtClean="0">
                <a:solidFill>
                  <a:prstClr val="white"/>
                </a:solidFill>
                <a:effectLst/>
                <a:latin typeface="Times New Roman" pitchFamily="18" charset="0"/>
                <a:cs typeface="Times New Roman" pitchFamily="18" charset="0"/>
              </a:rPr>
              <a:t>	- Consultancies – Terms of Reference</a:t>
            </a:r>
          </a:p>
          <a:p>
            <a:pPr marL="446088" indent="0" eaLnBrk="1" fontAlgn="auto" hangingPunct="1">
              <a:spcAft>
                <a:spcPts val="0"/>
              </a:spcAft>
              <a:buClr>
                <a:prstClr val="white">
                  <a:shade val="95000"/>
                </a:prstClr>
              </a:buClr>
              <a:buSzPct val="65000"/>
              <a:buFontTx/>
              <a:buNone/>
              <a:defRPr/>
            </a:pPr>
            <a:r>
              <a:rPr lang="en-TT" sz="3600" kern="1200" dirty="0" smtClean="0">
                <a:solidFill>
                  <a:prstClr val="white"/>
                </a:solidFill>
                <a:effectLst/>
                <a:latin typeface="Times New Roman" pitchFamily="18" charset="0"/>
                <a:cs typeface="Times New Roman" pitchFamily="18" charset="0"/>
              </a:rPr>
              <a:t>Decisions </a:t>
            </a:r>
            <a:r>
              <a:rPr lang="en-TT" sz="3600" kern="1200" dirty="0">
                <a:solidFill>
                  <a:prstClr val="white"/>
                </a:solidFill>
                <a:effectLst/>
                <a:latin typeface="Times New Roman" pitchFamily="18" charset="0"/>
                <a:cs typeface="Times New Roman" pitchFamily="18" charset="0"/>
              </a:rPr>
              <a:t>to purchase must be approved by </a:t>
            </a:r>
            <a:r>
              <a:rPr lang="en-TT" sz="3600" kern="1200" dirty="0" smtClean="0">
                <a:solidFill>
                  <a:prstClr val="white"/>
                </a:solidFill>
                <a:effectLst/>
                <a:latin typeface="Times New Roman" pitchFamily="18" charset="0"/>
                <a:cs typeface="Times New Roman" pitchFamily="18" charset="0"/>
              </a:rPr>
              <a:t>authorised personnel.</a:t>
            </a:r>
          </a:p>
          <a:p>
            <a:pPr marL="0" indent="0">
              <a:defRPr/>
            </a:pPr>
            <a:endParaRPr lang="en-TT" sz="3600" kern="1200" dirty="0" smtClean="0">
              <a:solidFill>
                <a:prstClr val="white"/>
              </a:solidFill>
              <a:effectLst/>
              <a:latin typeface="Book Antiqua"/>
            </a:endParaRPr>
          </a:p>
          <a:p>
            <a:pPr>
              <a:defRPr/>
            </a:pPr>
            <a:endParaRPr lang="en-TT" dirty="0"/>
          </a:p>
        </p:txBody>
      </p:sp>
      <p:sp>
        <p:nvSpPr>
          <p:cNvPr id="4" name="Slide Number Placeholder 3"/>
          <p:cNvSpPr>
            <a:spLocks noGrp="1"/>
          </p:cNvSpPr>
          <p:nvPr>
            <p:ph type="sldNum" sz="quarter" idx="12"/>
          </p:nvPr>
        </p:nvSpPr>
        <p:spPr/>
        <p:txBody>
          <a:bodyPr/>
          <a:lstStyle/>
          <a:p>
            <a:pPr>
              <a:defRPr/>
            </a:pPr>
            <a:fld id="{56C62EF3-51A8-4A5B-99A3-6AA766984739}" type="slidenum">
              <a:rPr lang="en-US" smtClean="0"/>
              <a:pPr>
                <a:defRPr/>
              </a:pPr>
              <a:t>17</a:t>
            </a:fld>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2100"/>
            <a:ext cx="8229600" cy="1155700"/>
          </a:xfrm>
        </p:spPr>
        <p:txBody>
          <a:bodyPr/>
          <a:lstStyle/>
          <a:p>
            <a:pPr algn="ctr">
              <a:defRPr/>
            </a:pPr>
            <a:r>
              <a:rPr lang="en-TT" sz="4000" b="1" kern="1200" dirty="0" smtClean="0">
                <a:ln w="6350">
                  <a:noFill/>
                </a:ln>
                <a:solidFill>
                  <a:srgbClr val="FFC000"/>
                </a:solidFill>
                <a:effectLst>
                  <a:outerShdw blurRad="114300" dist="101600" dir="2700000" algn="tl" rotWithShape="0">
                    <a:srgbClr val="000000">
                      <a:alpha val="40000"/>
                    </a:srgbClr>
                  </a:outerShdw>
                </a:effectLst>
                <a:latin typeface="Times New Roman" pitchFamily="18" charset="0"/>
                <a:cs typeface="Times New Roman" pitchFamily="18" charset="0"/>
              </a:rPr>
              <a:t>Reconciliation of Needs </a:t>
            </a:r>
            <a:r>
              <a:rPr lang="en-TT" sz="4000" b="1" kern="1200" dirty="0" err="1" smtClean="0">
                <a:ln w="6350">
                  <a:noFill/>
                </a:ln>
                <a:solidFill>
                  <a:srgbClr val="FFC000"/>
                </a:solidFill>
                <a:effectLst>
                  <a:outerShdw blurRad="114300" dist="101600" dir="2700000" algn="tl" rotWithShape="0">
                    <a:srgbClr val="000000">
                      <a:alpha val="40000"/>
                    </a:srgbClr>
                  </a:outerShdw>
                </a:effectLst>
                <a:latin typeface="Times New Roman" pitchFamily="18" charset="0"/>
                <a:cs typeface="Times New Roman" pitchFamily="18" charset="0"/>
              </a:rPr>
              <a:t>vs</a:t>
            </a:r>
            <a:r>
              <a:rPr lang="en-TT" sz="4000" b="1" kern="1200" dirty="0" smtClean="0">
                <a:ln w="6350">
                  <a:noFill/>
                </a:ln>
                <a:solidFill>
                  <a:srgbClr val="FFC000"/>
                </a:solidFill>
                <a:effectLst>
                  <a:outerShdw blurRad="114300" dist="101600" dir="2700000" algn="tl" rotWithShape="0">
                    <a:srgbClr val="000000">
                      <a:alpha val="40000"/>
                    </a:srgbClr>
                  </a:outerShdw>
                </a:effectLst>
                <a:latin typeface="Times New Roman" pitchFamily="18" charset="0"/>
                <a:cs typeface="Times New Roman" pitchFamily="18" charset="0"/>
              </a:rPr>
              <a:t> Funding</a:t>
            </a:r>
            <a:endParaRPr lang="en-TT" sz="4000"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229600" cy="5181600"/>
          </a:xfrm>
        </p:spPr>
        <p:txBody>
          <a:bodyPr/>
          <a:lstStyle/>
          <a:p>
            <a:pPr marL="361950" indent="0">
              <a:buNone/>
              <a:defRPr/>
            </a:pPr>
            <a:r>
              <a:rPr lang="en-TT" sz="2800" dirty="0" smtClean="0">
                <a:latin typeface="Times New Roman" pitchFamily="18" charset="0"/>
                <a:cs typeface="Times New Roman" pitchFamily="18" charset="0"/>
              </a:rPr>
              <a:t>There must be available allocation to fund the needs. There must be:</a:t>
            </a:r>
          </a:p>
          <a:p>
            <a:pPr marL="901700" indent="0">
              <a:buFont typeface="Wingdings" pitchFamily="2" charset="2"/>
              <a:buChar char="§"/>
              <a:defRPr/>
            </a:pPr>
            <a:r>
              <a:rPr lang="en-TT" sz="2800" dirty="0" smtClean="0">
                <a:latin typeface="Times New Roman" pitchFamily="18" charset="0"/>
                <a:cs typeface="Times New Roman" pitchFamily="18" charset="0"/>
              </a:rPr>
              <a:t>  Confirmation of Funding.</a:t>
            </a:r>
          </a:p>
          <a:p>
            <a:pPr marL="1163638" indent="-261938">
              <a:buFont typeface="Wingdings" pitchFamily="2" charset="2"/>
              <a:buChar char="§"/>
              <a:defRPr/>
            </a:pPr>
            <a:r>
              <a:rPr lang="en-TT" sz="2800" dirty="0" smtClean="0">
                <a:latin typeface="Times New Roman" pitchFamily="18" charset="0"/>
                <a:cs typeface="Times New Roman" pitchFamily="18" charset="0"/>
              </a:rPr>
              <a:t> The Estimate for the need must correspond closely with the amount allocated.</a:t>
            </a:r>
          </a:p>
          <a:p>
            <a:pPr marL="361950" indent="0">
              <a:buFontTx/>
              <a:buNone/>
              <a:defRPr/>
            </a:pPr>
            <a:r>
              <a:rPr lang="en-TT" sz="2800" dirty="0" smtClean="0">
                <a:latin typeface="Times New Roman" pitchFamily="18" charset="0"/>
                <a:cs typeface="Times New Roman" pitchFamily="18" charset="0"/>
              </a:rPr>
              <a:t>This would minimise the risk of having insufficient funds to pay the contractor.  </a:t>
            </a:r>
          </a:p>
          <a:p>
            <a:pPr marL="361950" indent="0">
              <a:buFontTx/>
              <a:buNone/>
              <a:defRPr/>
            </a:pPr>
            <a:r>
              <a:rPr lang="en-TT" sz="2800" dirty="0" smtClean="0">
                <a:latin typeface="Times New Roman" pitchFamily="18" charset="0"/>
                <a:cs typeface="Times New Roman" pitchFamily="18" charset="0"/>
              </a:rPr>
              <a:t>Procurement must be done only when there is a need that is authorised and not because there are funds.</a:t>
            </a:r>
            <a:endParaRPr lang="en-TT" sz="28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pPr>
              <a:defRPr/>
            </a:pPr>
            <a:fld id="{089F7AEC-1CA8-449C-959A-C7C7DD6F4992}" type="slidenum">
              <a:rPr lang="en-US" smtClean="0"/>
              <a:pPr>
                <a:defRPr/>
              </a:pPr>
              <a:t>18</a:t>
            </a:fld>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en-TT" sz="3700" b="1" kern="1200" dirty="0" smtClean="0">
                <a:ln w="6350">
                  <a:noFill/>
                </a:ln>
                <a:solidFill>
                  <a:srgbClr val="FFC000"/>
                </a:solidFill>
                <a:effectLst>
                  <a:outerShdw blurRad="114300" dist="101600" dir="2700000" algn="tl" rotWithShape="0">
                    <a:srgbClr val="000000">
                      <a:alpha val="40000"/>
                    </a:srgbClr>
                  </a:outerShdw>
                </a:effectLst>
                <a:latin typeface="Times New Roman" pitchFamily="18" charset="0"/>
                <a:cs typeface="Times New Roman" pitchFamily="18" charset="0"/>
              </a:rPr>
              <a:t>Preparation of Instructions to Bidders</a:t>
            </a:r>
            <a:endParaRPr lang="en-TT"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905000"/>
            <a:ext cx="8229600" cy="5029200"/>
          </a:xfrm>
        </p:spPr>
        <p:txBody>
          <a:bodyPr/>
          <a:lstStyle/>
          <a:p>
            <a:pPr>
              <a:defRPr/>
            </a:pPr>
            <a:r>
              <a:rPr lang="en-TT" sz="2800" dirty="0" smtClean="0">
                <a:latin typeface="Times New Roman" pitchFamily="18" charset="0"/>
                <a:cs typeface="Times New Roman" pitchFamily="18" charset="0"/>
              </a:rPr>
              <a:t>The Bid Package must contain information for bidders before bidding for contracts.  It usually contains, but not limited to:</a:t>
            </a:r>
          </a:p>
          <a:p>
            <a:pPr marL="1076325" indent="-411163">
              <a:buFont typeface="Wingdings" pitchFamily="2" charset="2"/>
              <a:buChar char="§"/>
              <a:defRPr/>
            </a:pPr>
            <a:r>
              <a:rPr lang="en-TT" sz="2800" dirty="0" smtClean="0">
                <a:latin typeface="Times New Roman" pitchFamily="18" charset="0"/>
                <a:cs typeface="Times New Roman" pitchFamily="18" charset="0"/>
              </a:rPr>
              <a:t>Invitation to Tenders.</a:t>
            </a:r>
          </a:p>
          <a:p>
            <a:pPr marL="1076325" indent="-411163">
              <a:buFont typeface="Wingdings" pitchFamily="2" charset="2"/>
              <a:buChar char="§"/>
              <a:defRPr/>
            </a:pPr>
            <a:r>
              <a:rPr lang="en-TT" sz="2800" dirty="0" smtClean="0">
                <a:latin typeface="Times New Roman" pitchFamily="18" charset="0"/>
                <a:cs typeface="Times New Roman" pitchFamily="18" charset="0"/>
              </a:rPr>
              <a:t>General Information to Bidders.</a:t>
            </a:r>
          </a:p>
          <a:p>
            <a:pPr marL="1076325" indent="-411163">
              <a:buFont typeface="Wingdings" pitchFamily="2" charset="2"/>
              <a:buChar char="§"/>
              <a:defRPr/>
            </a:pPr>
            <a:r>
              <a:rPr lang="en-TT" sz="2800" dirty="0" smtClean="0">
                <a:latin typeface="Times New Roman" pitchFamily="18" charset="0"/>
                <a:cs typeface="Times New Roman" pitchFamily="18" charset="0"/>
              </a:rPr>
              <a:t>Terms of Reference/or Specifications.</a:t>
            </a:r>
          </a:p>
          <a:p>
            <a:pPr marL="1076325" indent="-411163">
              <a:buFont typeface="Wingdings" pitchFamily="2" charset="2"/>
              <a:buChar char="§"/>
              <a:defRPr/>
            </a:pPr>
            <a:r>
              <a:rPr lang="en-TT" sz="2800" dirty="0" smtClean="0">
                <a:latin typeface="Times New Roman" pitchFamily="18" charset="0"/>
                <a:cs typeface="Times New Roman" pitchFamily="18" charset="0"/>
              </a:rPr>
              <a:t>Forms for Bills of Quantities where needed.</a:t>
            </a:r>
          </a:p>
          <a:p>
            <a:pPr marL="1076325" indent="-411163">
              <a:buFont typeface="Wingdings" pitchFamily="2" charset="2"/>
              <a:buChar char="§"/>
              <a:defRPr/>
            </a:pPr>
            <a:r>
              <a:rPr lang="en-TT" sz="2800" dirty="0" smtClean="0">
                <a:latin typeface="Times New Roman" pitchFamily="18" charset="0"/>
                <a:cs typeface="Times New Roman" pitchFamily="18" charset="0"/>
              </a:rPr>
              <a:t>Terms and Conditions of the Contract.</a:t>
            </a:r>
            <a:endParaRPr lang="en-TT" sz="28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pPr>
              <a:defRPr/>
            </a:pPr>
            <a:fld id="{49624B25-68C0-48FD-AA00-480BB9A7DA2E}" type="slidenum">
              <a:rPr lang="en-US" smtClean="0"/>
              <a:pPr>
                <a:defRPr/>
              </a:pPr>
              <a:t>19</a:t>
            </a:fld>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762000" y="228600"/>
            <a:ext cx="7772400" cy="914400"/>
          </a:xfrm>
        </p:spPr>
        <p:txBody>
          <a:bodyPr>
            <a:normAutofit fontScale="90000"/>
          </a:bodyPr>
          <a:lstStyle/>
          <a:p>
            <a:pPr algn="l" eaLnBrk="1" hangingPunct="1">
              <a:defRPr/>
            </a:pPr>
            <a:r>
              <a:rPr lang="en-US" b="1" dirty="0" smtClean="0"/>
              <a:t/>
            </a:r>
            <a:br>
              <a:rPr lang="en-US" b="1" dirty="0" smtClean="0"/>
            </a:br>
            <a:r>
              <a:rPr lang="en-US" b="1" dirty="0"/>
              <a:t/>
            </a:r>
            <a:br>
              <a:rPr lang="en-US" b="1" dirty="0"/>
            </a:br>
            <a:r>
              <a:rPr lang="en-US" b="1" dirty="0" smtClean="0"/>
              <a:t/>
            </a:r>
            <a:br>
              <a:rPr lang="en-US" b="1" dirty="0" smtClean="0"/>
            </a:br>
            <a:r>
              <a:rPr lang="en-US" b="1" dirty="0"/>
              <a:t/>
            </a:r>
            <a:br>
              <a:rPr lang="en-US" b="1" dirty="0"/>
            </a:br>
            <a:r>
              <a:rPr lang="en-US" b="1" dirty="0" smtClean="0"/>
              <a:t/>
            </a:r>
            <a:br>
              <a:rPr lang="en-US" b="1" dirty="0" smtClean="0"/>
            </a:br>
            <a:r>
              <a:rPr lang="en-US" b="1" dirty="0"/>
              <a:t/>
            </a:r>
            <a:br>
              <a:rPr lang="en-US" b="1" dirty="0"/>
            </a:br>
            <a:r>
              <a:rPr lang="en-US" b="1" dirty="0" smtClean="0"/>
              <a:t>                                    </a:t>
            </a:r>
            <a:r>
              <a:rPr lang="en-TT" sz="4100" b="1" kern="1200" dirty="0">
                <a:ln w="6350">
                  <a:noFill/>
                </a:ln>
                <a:gradFill>
                  <a:gsLst>
                    <a:gs pos="0">
                      <a:srgbClr val="CEB966">
                        <a:tint val="73000"/>
                        <a:satMod val="145000"/>
                      </a:srgbClr>
                    </a:gs>
                    <a:gs pos="73000">
                      <a:srgbClr val="CEB966">
                        <a:tint val="73000"/>
                        <a:satMod val="145000"/>
                      </a:srgbClr>
                    </a:gs>
                    <a:gs pos="100000">
                      <a:srgbClr val="CEB966">
                        <a:tint val="83000"/>
                        <a:satMod val="143000"/>
                      </a:srgbClr>
                    </a:gs>
                  </a:gsLst>
                  <a:lin ang="4800000" scaled="1"/>
                </a:gradFill>
                <a:effectLst>
                  <a:outerShdw blurRad="114300" dist="101600" dir="2700000" algn="tl" rotWithShape="0">
                    <a:srgbClr val="000000">
                      <a:alpha val="40000"/>
                    </a:srgbClr>
                  </a:outerShdw>
                </a:effectLst>
                <a:latin typeface="Lucida Sans"/>
              </a:rPr>
              <a:t/>
            </a:r>
            <a:br>
              <a:rPr lang="en-TT" sz="4100" b="1" kern="1200" dirty="0">
                <a:ln w="6350">
                  <a:noFill/>
                </a:ln>
                <a:gradFill>
                  <a:gsLst>
                    <a:gs pos="0">
                      <a:srgbClr val="CEB966">
                        <a:tint val="73000"/>
                        <a:satMod val="145000"/>
                      </a:srgbClr>
                    </a:gs>
                    <a:gs pos="73000">
                      <a:srgbClr val="CEB966">
                        <a:tint val="73000"/>
                        <a:satMod val="145000"/>
                      </a:srgbClr>
                    </a:gs>
                    <a:gs pos="100000">
                      <a:srgbClr val="CEB966">
                        <a:tint val="83000"/>
                        <a:satMod val="143000"/>
                      </a:srgbClr>
                    </a:gs>
                  </a:gsLst>
                  <a:lin ang="4800000" scaled="1"/>
                </a:gradFill>
                <a:effectLst>
                  <a:outerShdw blurRad="114300" dist="101600" dir="2700000" algn="tl" rotWithShape="0">
                    <a:srgbClr val="000000">
                      <a:alpha val="40000"/>
                    </a:srgbClr>
                  </a:outerShdw>
                </a:effectLst>
                <a:latin typeface="Lucida Sans"/>
              </a:rPr>
            </a:br>
            <a:r>
              <a:rPr lang="en-TT" sz="4100" b="1" kern="1200" dirty="0">
                <a:ln w="6350">
                  <a:noFill/>
                </a:ln>
                <a:solidFill>
                  <a:srgbClr val="FFC000"/>
                </a:solidFill>
                <a:effectLst>
                  <a:outerShdw blurRad="114300" dist="101600" dir="2700000" algn="tl" rotWithShape="0">
                    <a:srgbClr val="000000">
                      <a:alpha val="40000"/>
                    </a:srgbClr>
                  </a:outerShdw>
                </a:effectLst>
                <a:latin typeface="Times New Roman" pitchFamily="18" charset="0"/>
                <a:cs typeface="Times New Roman" pitchFamily="18" charset="0"/>
              </a:rPr>
              <a:t>TENDERING PROCEDURES</a:t>
            </a:r>
            <a:endParaRPr lang="en-TT" dirty="0" smtClean="0">
              <a:solidFill>
                <a:srgbClr val="FFC000"/>
              </a:solidFill>
              <a:latin typeface="Times New Roman" pitchFamily="18" charset="0"/>
              <a:cs typeface="Times New Roman" pitchFamily="18" charset="0"/>
            </a:endParaRPr>
          </a:p>
        </p:txBody>
      </p:sp>
      <p:sp>
        <p:nvSpPr>
          <p:cNvPr id="3" name="Subtitle 2"/>
          <p:cNvSpPr>
            <a:spLocks noGrp="1"/>
          </p:cNvSpPr>
          <p:nvPr>
            <p:ph type="subTitle" sz="quarter" idx="1"/>
          </p:nvPr>
        </p:nvSpPr>
        <p:spPr>
          <a:xfrm>
            <a:off x="304800" y="1447800"/>
            <a:ext cx="8458200" cy="5257800"/>
          </a:xfrm>
        </p:spPr>
        <p:txBody>
          <a:bodyPr/>
          <a:lstStyle/>
          <a:p>
            <a:pPr marL="457200" indent="-457200" algn="l">
              <a:buFont typeface="Arial" pitchFamily="34" charset="0"/>
              <a:buChar char="•"/>
              <a:defRPr/>
            </a:pPr>
            <a:r>
              <a:rPr lang="en-TT" sz="2800" dirty="0">
                <a:latin typeface="Times New Roman" pitchFamily="18" charset="0"/>
                <a:cs typeface="Times New Roman" pitchFamily="18" charset="0"/>
              </a:rPr>
              <a:t>Distinguished Members of the Head Table,</a:t>
            </a:r>
          </a:p>
          <a:p>
            <a:pPr marL="457200" indent="-457200" algn="l">
              <a:buFont typeface="Arial" pitchFamily="34" charset="0"/>
              <a:buChar char="•"/>
              <a:defRPr/>
            </a:pPr>
            <a:r>
              <a:rPr lang="en-TT" sz="2800" dirty="0">
                <a:latin typeface="Times New Roman" pitchFamily="18" charset="0"/>
                <a:cs typeface="Times New Roman" pitchFamily="18" charset="0"/>
              </a:rPr>
              <a:t>Senator, the </a:t>
            </a:r>
            <a:r>
              <a:rPr lang="en-TT" sz="2800" dirty="0" smtClean="0">
                <a:latin typeface="Times New Roman" pitchFamily="18" charset="0"/>
                <a:cs typeface="Times New Roman" pitchFamily="18" charset="0"/>
              </a:rPr>
              <a:t>Honourable </a:t>
            </a:r>
            <a:r>
              <a:rPr lang="en-TT" sz="2800" dirty="0" err="1" smtClean="0">
                <a:latin typeface="Times New Roman" pitchFamily="18" charset="0"/>
                <a:cs typeface="Times New Roman" pitchFamily="18" charset="0"/>
              </a:rPr>
              <a:t>Mr.</a:t>
            </a:r>
            <a:r>
              <a:rPr lang="en-TT" sz="2800" dirty="0" smtClean="0">
                <a:latin typeface="Times New Roman" pitchFamily="18" charset="0"/>
                <a:cs typeface="Times New Roman" pitchFamily="18" charset="0"/>
              </a:rPr>
              <a:t> </a:t>
            </a:r>
            <a:r>
              <a:rPr lang="en-TT" sz="2800" dirty="0" smtClean="0">
                <a:latin typeface="Times New Roman" pitchFamily="18" charset="0"/>
                <a:cs typeface="Times New Roman" pitchFamily="18" charset="0"/>
              </a:rPr>
              <a:t>Larry </a:t>
            </a:r>
            <a:r>
              <a:rPr lang="en-TT" sz="2800" dirty="0">
                <a:latin typeface="Times New Roman" pitchFamily="18" charset="0"/>
                <a:cs typeface="Times New Roman" pitchFamily="18" charset="0"/>
              </a:rPr>
              <a:t>Howai, Minister of Finance and the </a:t>
            </a:r>
            <a:r>
              <a:rPr lang="en-TT" sz="2800" dirty="0" smtClean="0">
                <a:latin typeface="Times New Roman" pitchFamily="18" charset="0"/>
                <a:cs typeface="Times New Roman" pitchFamily="18" charset="0"/>
              </a:rPr>
              <a:t>Economy and other Ministers</a:t>
            </a:r>
            <a:endParaRPr lang="en-TT" sz="2800" dirty="0">
              <a:latin typeface="Times New Roman" pitchFamily="18" charset="0"/>
              <a:cs typeface="Times New Roman" pitchFamily="18" charset="0"/>
            </a:endParaRPr>
          </a:p>
          <a:p>
            <a:pPr marL="457200" indent="-457200" algn="l">
              <a:buFont typeface="Arial" pitchFamily="34" charset="0"/>
              <a:buChar char="•"/>
              <a:defRPr/>
            </a:pPr>
            <a:r>
              <a:rPr lang="en-TT" sz="2800" dirty="0">
                <a:latin typeface="Times New Roman" pitchFamily="18" charset="0"/>
                <a:cs typeface="Times New Roman" pitchFamily="18" charset="0"/>
              </a:rPr>
              <a:t>Mr Vishnu Dhanpaul, Permanent Secretary, Ministry of Finance and the </a:t>
            </a:r>
            <a:r>
              <a:rPr lang="en-TT" sz="2800" dirty="0" smtClean="0">
                <a:latin typeface="Times New Roman" pitchFamily="18" charset="0"/>
                <a:cs typeface="Times New Roman" pitchFamily="18" charset="0"/>
              </a:rPr>
              <a:t>Economy and other Ministers</a:t>
            </a:r>
            <a:endParaRPr lang="en-TT" sz="2800" dirty="0">
              <a:latin typeface="Times New Roman" pitchFamily="18" charset="0"/>
              <a:cs typeface="Times New Roman" pitchFamily="18" charset="0"/>
            </a:endParaRPr>
          </a:p>
          <a:p>
            <a:pPr marL="457200" indent="-457200" algn="l">
              <a:buFont typeface="Arial" pitchFamily="34" charset="0"/>
              <a:buChar char="•"/>
              <a:defRPr/>
            </a:pPr>
            <a:r>
              <a:rPr lang="en-TT" sz="2800" dirty="0">
                <a:latin typeface="Times New Roman" pitchFamily="18" charset="0"/>
                <a:cs typeface="Times New Roman" pitchFamily="18" charset="0"/>
              </a:rPr>
              <a:t> </a:t>
            </a:r>
            <a:r>
              <a:rPr lang="en-TT" sz="2800" dirty="0" smtClean="0">
                <a:latin typeface="Times New Roman" pitchFamily="18" charset="0"/>
                <a:cs typeface="Times New Roman" pitchFamily="18" charset="0"/>
              </a:rPr>
              <a:t>Chairmen</a:t>
            </a:r>
            <a:r>
              <a:rPr lang="en-TT" sz="2800" dirty="0">
                <a:latin typeface="Times New Roman" pitchFamily="18" charset="0"/>
                <a:cs typeface="Times New Roman" pitchFamily="18" charset="0"/>
              </a:rPr>
              <a:t> </a:t>
            </a:r>
            <a:r>
              <a:rPr lang="en-TT" sz="2800" dirty="0" smtClean="0">
                <a:latin typeface="Times New Roman" pitchFamily="18" charset="0"/>
                <a:cs typeface="Times New Roman" pitchFamily="18" charset="0"/>
              </a:rPr>
              <a:t>and Directors </a:t>
            </a:r>
            <a:r>
              <a:rPr lang="en-TT" sz="2800" dirty="0">
                <a:latin typeface="Times New Roman" pitchFamily="18" charset="0"/>
                <a:cs typeface="Times New Roman" pitchFamily="18" charset="0"/>
              </a:rPr>
              <a:t>of State </a:t>
            </a:r>
            <a:r>
              <a:rPr lang="en-TT" sz="2800" dirty="0" smtClean="0">
                <a:latin typeface="Times New Roman" pitchFamily="18" charset="0"/>
                <a:cs typeface="Times New Roman" pitchFamily="18" charset="0"/>
              </a:rPr>
              <a:t>Agencies</a:t>
            </a:r>
            <a:r>
              <a:rPr lang="en-TT" sz="2800" dirty="0">
                <a:latin typeface="Times New Roman" pitchFamily="18" charset="0"/>
                <a:cs typeface="Times New Roman" pitchFamily="18" charset="0"/>
              </a:rPr>
              <a:t> </a:t>
            </a:r>
            <a:endParaRPr lang="en-TT" sz="2800" dirty="0">
              <a:latin typeface="Times New Roman" pitchFamily="18" charset="0"/>
              <a:cs typeface="Times New Roman" pitchFamily="18" charset="0"/>
            </a:endParaRPr>
          </a:p>
          <a:p>
            <a:pPr marL="457200" indent="-457200" algn="l">
              <a:buFont typeface="Arial" pitchFamily="34" charset="0"/>
              <a:buChar char="•"/>
              <a:defRPr/>
            </a:pPr>
            <a:r>
              <a:rPr lang="en-TT" sz="2800" dirty="0" smtClean="0">
                <a:latin typeface="Times New Roman" pitchFamily="18" charset="0"/>
                <a:cs typeface="Times New Roman" pitchFamily="18" charset="0"/>
              </a:rPr>
              <a:t>Ladies and Gentlemen</a:t>
            </a:r>
          </a:p>
          <a:p>
            <a:pPr marL="457200" indent="-457200" algn="l">
              <a:buFont typeface="Arial" pitchFamily="34" charset="0"/>
              <a:buChar char="•"/>
              <a:defRPr/>
            </a:pPr>
            <a:r>
              <a:rPr lang="en-TT" sz="2800" dirty="0" smtClean="0">
                <a:latin typeface="Times New Roman" pitchFamily="18" charset="0"/>
                <a:cs typeface="Times New Roman" pitchFamily="18" charset="0"/>
              </a:rPr>
              <a:t>Greetings , a very good morning to all</a:t>
            </a:r>
            <a:endParaRPr lang="en-TT" sz="2800" dirty="0">
              <a:latin typeface="Times New Roman" pitchFamily="18" charset="0"/>
              <a:cs typeface="Times New Roman" pitchFamily="18" charset="0"/>
            </a:endParaRPr>
          </a:p>
          <a:p>
            <a:pPr algn="l" eaLnBrk="1" hangingPunct="1">
              <a:lnSpc>
                <a:spcPct val="150000"/>
              </a:lnSpc>
              <a:defRPr/>
            </a:pPr>
            <a:endParaRPr lang="en-TT" sz="2400" dirty="0" smtClean="0">
              <a:cs typeface="Times New Roman" pitchFamily="18" charset="0"/>
            </a:endParaRPr>
          </a:p>
        </p:txBody>
      </p:sp>
      <p:sp>
        <p:nvSpPr>
          <p:cNvPr id="4" name="Slide Number Placeholder 3"/>
          <p:cNvSpPr>
            <a:spLocks noGrp="1"/>
          </p:cNvSpPr>
          <p:nvPr>
            <p:ph type="sldNum" sz="quarter" idx="11"/>
          </p:nvPr>
        </p:nvSpPr>
        <p:spPr/>
        <p:txBody>
          <a:bodyPr/>
          <a:lstStyle/>
          <a:p>
            <a:pPr>
              <a:defRPr/>
            </a:pPr>
            <a:fld id="{59CDB0E5-7919-4895-91F3-BA50BC19ABE4}" type="slidenum">
              <a:rPr lang="en-US"/>
              <a:pPr>
                <a:defRPr/>
              </a:pPr>
              <a:t>2</a:t>
            </a:fld>
            <a:endParaRPr lang="en-US" dirty="0"/>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en-TT" sz="3700" b="1" kern="1200" dirty="0" smtClean="0">
                <a:ln w="6350">
                  <a:noFill/>
                </a:ln>
                <a:solidFill>
                  <a:srgbClr val="FFC000"/>
                </a:solidFill>
                <a:effectLst>
                  <a:outerShdw blurRad="114300" dist="101600" dir="2700000" algn="tl" rotWithShape="0">
                    <a:srgbClr val="000000">
                      <a:alpha val="40000"/>
                    </a:srgbClr>
                  </a:outerShdw>
                </a:effectLst>
                <a:latin typeface="Times New Roman" pitchFamily="18" charset="0"/>
                <a:cs typeface="Times New Roman" pitchFamily="18" charset="0"/>
              </a:rPr>
              <a:t>Selection of Procurement Method</a:t>
            </a:r>
            <a:endParaRPr lang="en-TT"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defRPr/>
            </a:pPr>
            <a:r>
              <a:rPr lang="en-TT" sz="2800" dirty="0" smtClean="0">
                <a:latin typeface="Times New Roman" pitchFamily="18" charset="0"/>
                <a:cs typeface="Times New Roman" pitchFamily="18" charset="0"/>
              </a:rPr>
              <a:t>The Tenders Committee must decide which is the best form of procurement method that would suit the project.  Some forms of procurement methods are:</a:t>
            </a:r>
          </a:p>
          <a:p>
            <a:pPr marL="1076325" indent="-411163">
              <a:buFont typeface="Wingdings" pitchFamily="2" charset="2"/>
              <a:buChar char="§"/>
              <a:defRPr/>
            </a:pPr>
            <a:r>
              <a:rPr lang="en-TT" sz="2800" dirty="0" smtClean="0">
                <a:latin typeface="Times New Roman" pitchFamily="18" charset="0"/>
                <a:cs typeface="Times New Roman" pitchFamily="18" charset="0"/>
              </a:rPr>
              <a:t>Public Tendering.</a:t>
            </a:r>
          </a:p>
          <a:p>
            <a:pPr marL="1076325" indent="-411163">
              <a:buFont typeface="Wingdings" pitchFamily="2" charset="2"/>
              <a:buChar char="§"/>
              <a:defRPr/>
            </a:pPr>
            <a:r>
              <a:rPr lang="en-TT" sz="2800" dirty="0" smtClean="0">
                <a:latin typeface="Times New Roman" pitchFamily="18" charset="0"/>
                <a:cs typeface="Times New Roman" pitchFamily="18" charset="0"/>
              </a:rPr>
              <a:t>Sole Selective Tendering</a:t>
            </a:r>
          </a:p>
          <a:p>
            <a:pPr marL="1076325" indent="-411163">
              <a:buFont typeface="Wingdings" pitchFamily="2" charset="2"/>
              <a:buChar char="§"/>
              <a:defRPr/>
            </a:pPr>
            <a:r>
              <a:rPr lang="en-TT" sz="2800" dirty="0" smtClean="0">
                <a:latin typeface="Times New Roman" pitchFamily="18" charset="0"/>
                <a:cs typeface="Times New Roman" pitchFamily="18" charset="0"/>
              </a:rPr>
              <a:t>Sole Tendering.</a:t>
            </a:r>
          </a:p>
          <a:p>
            <a:pPr marL="1076325" indent="-411163">
              <a:buFont typeface="Wingdings" pitchFamily="2" charset="2"/>
              <a:buChar char="§"/>
              <a:defRPr/>
            </a:pPr>
            <a:r>
              <a:rPr lang="en-TT" sz="2800" dirty="0" smtClean="0">
                <a:latin typeface="Times New Roman" pitchFamily="18" charset="0"/>
                <a:cs typeface="Times New Roman" pitchFamily="18" charset="0"/>
              </a:rPr>
              <a:t>Three Quote System.</a:t>
            </a:r>
            <a:endParaRPr lang="en-TT" sz="28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pPr>
              <a:defRPr/>
            </a:pPr>
            <a:fld id="{2B9F4490-3F34-4FCE-863A-7CB691859C9D}" type="slidenum">
              <a:rPr lang="en-US" smtClean="0"/>
              <a:pPr>
                <a:defRPr/>
              </a:pPr>
              <a:t>20</a:t>
            </a:fld>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2100"/>
            <a:ext cx="8229600" cy="1231900"/>
          </a:xfrm>
        </p:spPr>
        <p:txBody>
          <a:bodyPr/>
          <a:lstStyle/>
          <a:p>
            <a:pPr algn="ctr">
              <a:defRPr/>
            </a:pPr>
            <a:r>
              <a:rPr lang="en-TT" sz="4100" b="1" kern="1200" dirty="0" smtClean="0">
                <a:ln w="6350">
                  <a:noFill/>
                </a:ln>
                <a:solidFill>
                  <a:srgbClr val="FFC000"/>
                </a:solidFill>
                <a:effectLst>
                  <a:outerShdw blurRad="114300" dist="101600" dir="2700000" algn="tl" rotWithShape="0">
                    <a:srgbClr val="000000">
                      <a:alpha val="40000"/>
                    </a:srgbClr>
                  </a:outerShdw>
                </a:effectLst>
                <a:latin typeface="Times New Roman" pitchFamily="18" charset="0"/>
                <a:cs typeface="Times New Roman" pitchFamily="18" charset="0"/>
              </a:rPr>
              <a:t>Public Tendering</a:t>
            </a:r>
            <a:endParaRPr lang="en-TT"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defRPr/>
            </a:pPr>
            <a:r>
              <a:rPr lang="en-TT" sz="2800" dirty="0" smtClean="0">
                <a:latin typeface="Times New Roman" pitchFamily="18" charset="0"/>
                <a:cs typeface="Times New Roman" pitchFamily="18" charset="0"/>
              </a:rPr>
              <a:t>Public Tendering takes place where the world at large is invited.  It is advertised on the media and various websites e.g. Igov.tt</a:t>
            </a:r>
            <a:r>
              <a:rPr lang="en-TT" sz="2800" dirty="0">
                <a:latin typeface="Times New Roman" pitchFamily="18" charset="0"/>
                <a:cs typeface="Times New Roman" pitchFamily="18" charset="0"/>
              </a:rPr>
              <a:t> </a:t>
            </a:r>
            <a:r>
              <a:rPr lang="en-TT" sz="2800" dirty="0" smtClean="0">
                <a:latin typeface="Times New Roman" pitchFamily="18" charset="0"/>
                <a:cs typeface="Times New Roman" pitchFamily="18" charset="0"/>
              </a:rPr>
              <a:t>(ttconnect)</a:t>
            </a:r>
            <a:r>
              <a:rPr lang="en-TT" sz="2800" dirty="0">
                <a:latin typeface="Times New Roman" pitchFamily="18" charset="0"/>
                <a:cs typeface="Times New Roman" pitchFamily="18" charset="0"/>
              </a:rPr>
              <a:t> </a:t>
            </a:r>
            <a:r>
              <a:rPr lang="en-TT" sz="2800" dirty="0" err="1" smtClean="0">
                <a:latin typeface="Times New Roman" pitchFamily="18" charset="0"/>
                <a:cs typeface="Times New Roman" pitchFamily="18" charset="0"/>
              </a:rPr>
              <a:t>ttbizLink</a:t>
            </a:r>
            <a:r>
              <a:rPr lang="en-TT" sz="2800" dirty="0" smtClean="0">
                <a:latin typeface="Times New Roman" pitchFamily="18" charset="0"/>
                <a:cs typeface="Times New Roman" pitchFamily="18" charset="0"/>
              </a:rPr>
              <a:t> and </a:t>
            </a:r>
            <a:r>
              <a:rPr lang="en-TT" sz="2800" dirty="0" smtClean="0">
                <a:latin typeface="Times New Roman" pitchFamily="18" charset="0"/>
                <a:cs typeface="Times New Roman" pitchFamily="18" charset="0"/>
                <a:hlinkClick r:id="rId2"/>
              </a:rPr>
              <a:t>www.finance.tt</a:t>
            </a:r>
          </a:p>
        </p:txBody>
      </p:sp>
      <p:sp>
        <p:nvSpPr>
          <p:cNvPr id="4" name="Slide Number Placeholder 3"/>
          <p:cNvSpPr>
            <a:spLocks noGrp="1"/>
          </p:cNvSpPr>
          <p:nvPr>
            <p:ph type="sldNum" sz="quarter" idx="12"/>
          </p:nvPr>
        </p:nvSpPr>
        <p:spPr/>
        <p:txBody>
          <a:bodyPr/>
          <a:lstStyle/>
          <a:p>
            <a:pPr>
              <a:defRPr/>
            </a:pPr>
            <a:fld id="{D3D90BE5-3B40-474B-97DB-5524AC60C3B7}" type="slidenum">
              <a:rPr lang="en-US" smtClean="0"/>
              <a:pPr>
                <a:defRPr/>
              </a:pPr>
              <a:t>21</a:t>
            </a:fld>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en-TT" sz="4100" b="1" kern="1200" dirty="0" smtClean="0">
                <a:ln w="6350">
                  <a:noFill/>
                </a:ln>
                <a:solidFill>
                  <a:srgbClr val="FFC000"/>
                </a:solidFill>
                <a:effectLst>
                  <a:outerShdw blurRad="114300" dist="101600" dir="2700000" algn="tl" rotWithShape="0">
                    <a:srgbClr val="000000">
                      <a:alpha val="40000"/>
                    </a:srgbClr>
                  </a:outerShdw>
                </a:effectLst>
                <a:latin typeface="Times New Roman" pitchFamily="18" charset="0"/>
                <a:cs typeface="Times New Roman" pitchFamily="18" charset="0"/>
              </a:rPr>
              <a:t>Sole Tendering </a:t>
            </a:r>
            <a:endParaRPr lang="en-TT"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defRPr/>
            </a:pPr>
            <a:r>
              <a:rPr lang="en-TT" sz="2800" dirty="0" smtClean="0">
                <a:latin typeface="Times New Roman" pitchFamily="18" charset="0"/>
                <a:cs typeface="Times New Roman" pitchFamily="18" charset="0"/>
              </a:rPr>
              <a:t>Sole Tendering occurs when only one firm is invited to submit a bid.  There must be proper justification. This may happen:</a:t>
            </a:r>
          </a:p>
          <a:p>
            <a:pPr marL="1076325" indent="-411163">
              <a:buFont typeface="Wingdings" pitchFamily="2" charset="2"/>
              <a:buChar char="§"/>
              <a:defRPr/>
            </a:pPr>
            <a:r>
              <a:rPr lang="en-TT" sz="2800" dirty="0" smtClean="0">
                <a:latin typeface="Times New Roman" pitchFamily="18" charset="0"/>
                <a:cs typeface="Times New Roman" pitchFamily="18" charset="0"/>
              </a:rPr>
              <a:t>During an emergency/disaster when immediate services are required.</a:t>
            </a:r>
          </a:p>
          <a:p>
            <a:pPr marL="1076325" indent="-411163">
              <a:buFont typeface="Wingdings" pitchFamily="2" charset="2"/>
              <a:buChar char="§"/>
              <a:defRPr/>
            </a:pPr>
            <a:r>
              <a:rPr lang="en-TT" sz="2800" dirty="0" smtClean="0">
                <a:latin typeface="Times New Roman" pitchFamily="18" charset="0"/>
                <a:cs typeface="Times New Roman" pitchFamily="18" charset="0"/>
              </a:rPr>
              <a:t>As a result of a Technical Agreement and other cooperation between the Government of Trinidad and Tobago and a foreign country.</a:t>
            </a:r>
          </a:p>
          <a:p>
            <a:pPr marL="665162" indent="0">
              <a:buNone/>
              <a:defRPr/>
            </a:pPr>
            <a:r>
              <a:rPr lang="en-TT" sz="2800" dirty="0" smtClean="0">
                <a:latin typeface="Times New Roman" pitchFamily="18" charset="0"/>
                <a:cs typeface="Times New Roman" pitchFamily="18" charset="0"/>
              </a:rPr>
              <a:t> </a:t>
            </a:r>
          </a:p>
          <a:p>
            <a:pPr>
              <a:defRPr/>
            </a:pPr>
            <a:endParaRPr lang="en-TT" dirty="0"/>
          </a:p>
        </p:txBody>
      </p:sp>
      <p:sp>
        <p:nvSpPr>
          <p:cNvPr id="4" name="Slide Number Placeholder 3"/>
          <p:cNvSpPr>
            <a:spLocks noGrp="1"/>
          </p:cNvSpPr>
          <p:nvPr>
            <p:ph type="sldNum" sz="quarter" idx="12"/>
          </p:nvPr>
        </p:nvSpPr>
        <p:spPr/>
        <p:txBody>
          <a:bodyPr/>
          <a:lstStyle/>
          <a:p>
            <a:pPr>
              <a:defRPr/>
            </a:pPr>
            <a:fld id="{017FBF89-D0DD-4251-8D61-90452D06F7F3}" type="slidenum">
              <a:rPr lang="en-US" smtClean="0"/>
              <a:pPr>
                <a:defRPr/>
              </a:pPr>
              <a:t>22</a:t>
            </a:fld>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2100"/>
            <a:ext cx="8229600" cy="1155700"/>
          </a:xfrm>
        </p:spPr>
        <p:txBody>
          <a:bodyPr/>
          <a:lstStyle/>
          <a:p>
            <a:pPr algn="ctr">
              <a:defRPr/>
            </a:pPr>
            <a:r>
              <a:rPr lang="en-TT" sz="4100" b="1" kern="1200" dirty="0" smtClean="0">
                <a:ln w="6350">
                  <a:noFill/>
                </a:ln>
                <a:solidFill>
                  <a:srgbClr val="FFC000"/>
                </a:solidFill>
                <a:effectLst>
                  <a:outerShdw blurRad="114300" dist="101600" dir="2700000" algn="tl" rotWithShape="0">
                    <a:srgbClr val="000000">
                      <a:alpha val="40000"/>
                    </a:srgbClr>
                  </a:outerShdw>
                </a:effectLst>
                <a:latin typeface="Times New Roman" pitchFamily="18" charset="0"/>
                <a:cs typeface="Times New Roman" pitchFamily="18" charset="0"/>
              </a:rPr>
              <a:t>Sole Tendering cont’d…</a:t>
            </a:r>
            <a:endParaRPr lang="en-TT"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524000"/>
            <a:ext cx="8229600" cy="4953000"/>
          </a:xfrm>
        </p:spPr>
        <p:txBody>
          <a:bodyPr/>
          <a:lstStyle/>
          <a:p>
            <a:pPr>
              <a:defRPr/>
            </a:pPr>
            <a:r>
              <a:rPr lang="en-TT" sz="2800" dirty="0" smtClean="0">
                <a:latin typeface="Times New Roman" pitchFamily="18" charset="0"/>
                <a:cs typeface="Times New Roman" pitchFamily="18" charset="0"/>
              </a:rPr>
              <a:t>When continuity for further </a:t>
            </a:r>
            <a:r>
              <a:rPr lang="en-TT" sz="2800" dirty="0">
                <a:latin typeface="Times New Roman" pitchFamily="18" charset="0"/>
                <a:cs typeface="Times New Roman" pitchFamily="18" charset="0"/>
              </a:rPr>
              <a:t>w</a:t>
            </a:r>
            <a:r>
              <a:rPr lang="en-TT" sz="2800" dirty="0" smtClean="0">
                <a:latin typeface="Times New Roman" pitchFamily="18" charset="0"/>
                <a:cs typeface="Times New Roman" pitchFamily="18" charset="0"/>
              </a:rPr>
              <a:t>ork is required by an existing technical contractor and the inside knowledge gained by this contractor’s performance is satisfactory to deliver the additional services.  He shall prepare Technical and Price proposals on the basis of the Terms of Reference and this would be negotiated by the entity.</a:t>
            </a:r>
          </a:p>
          <a:p>
            <a:pPr>
              <a:defRPr/>
            </a:pPr>
            <a:r>
              <a:rPr lang="en-TT" sz="2800" dirty="0" smtClean="0">
                <a:latin typeface="Times New Roman" pitchFamily="18" charset="0"/>
                <a:cs typeface="Times New Roman" pitchFamily="18" charset="0"/>
              </a:rPr>
              <a:t>A report must be submitted as soon as possible to the Minister of Finance and the Economy prepared by the line Ministry</a:t>
            </a:r>
            <a:r>
              <a:rPr lang="en-TT" sz="2800" dirty="0" smtClean="0">
                <a:latin typeface="Lucida Sans" pitchFamily="34" charset="0"/>
              </a:rPr>
              <a:t>.</a:t>
            </a:r>
          </a:p>
          <a:p>
            <a:pPr>
              <a:defRPr/>
            </a:pPr>
            <a:endParaRPr lang="en-TT" dirty="0"/>
          </a:p>
        </p:txBody>
      </p:sp>
      <p:sp>
        <p:nvSpPr>
          <p:cNvPr id="4" name="Slide Number Placeholder 3"/>
          <p:cNvSpPr>
            <a:spLocks noGrp="1"/>
          </p:cNvSpPr>
          <p:nvPr>
            <p:ph type="sldNum" sz="quarter" idx="12"/>
          </p:nvPr>
        </p:nvSpPr>
        <p:spPr/>
        <p:txBody>
          <a:bodyPr/>
          <a:lstStyle/>
          <a:p>
            <a:pPr>
              <a:defRPr/>
            </a:pPr>
            <a:fld id="{F45D7238-4E5F-419D-81E3-F492F71D9E9A}" type="slidenum">
              <a:rPr lang="en-US" smtClean="0"/>
              <a:pPr>
                <a:defRPr/>
              </a:pPr>
              <a:t>23</a:t>
            </a:fld>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TT" b="1" kern="1200" dirty="0" smtClean="0">
                <a:ln w="6350">
                  <a:noFill/>
                </a:ln>
                <a:solidFill>
                  <a:srgbClr val="FFC000"/>
                </a:solidFill>
                <a:effectLst>
                  <a:outerShdw blurRad="114300" dist="101600" dir="2700000" algn="tl" rotWithShape="0">
                    <a:srgbClr val="000000">
                      <a:alpha val="40000"/>
                    </a:srgbClr>
                  </a:outerShdw>
                </a:effectLst>
                <a:latin typeface="Times New Roman" pitchFamily="18" charset="0"/>
                <a:cs typeface="Times New Roman" pitchFamily="18" charset="0"/>
              </a:rPr>
              <a:t>Sole  Selective Tendering</a:t>
            </a:r>
            <a:endParaRPr lang="en-TT" dirty="0">
              <a:solidFill>
                <a:srgbClr val="FFC000"/>
              </a:solidFill>
            </a:endParaRPr>
          </a:p>
        </p:txBody>
      </p:sp>
      <p:sp>
        <p:nvSpPr>
          <p:cNvPr id="3" name="Content Placeholder 2"/>
          <p:cNvSpPr>
            <a:spLocks noGrp="1"/>
          </p:cNvSpPr>
          <p:nvPr>
            <p:ph idx="1"/>
          </p:nvPr>
        </p:nvSpPr>
        <p:spPr/>
        <p:txBody>
          <a:bodyPr/>
          <a:lstStyle/>
          <a:p>
            <a:pPr>
              <a:defRPr/>
            </a:pPr>
            <a:r>
              <a:rPr lang="en-TT" dirty="0" smtClean="0">
                <a:latin typeface="Times New Roman" pitchFamily="18" charset="0"/>
                <a:cs typeface="Times New Roman" pitchFamily="18" charset="0"/>
              </a:rPr>
              <a:t>Sole Selective Tendering – Limited suppliers or distributors are invited to bid.  For example: </a:t>
            </a:r>
          </a:p>
          <a:p>
            <a:pPr marL="1436688" indent="-457200">
              <a:buFont typeface="Wingdings" pitchFamily="2" charset="2"/>
              <a:buChar char="§"/>
              <a:defRPr/>
            </a:pPr>
            <a:r>
              <a:rPr lang="en-TT" dirty="0" smtClean="0">
                <a:latin typeface="Times New Roman" pitchFamily="18" charset="0"/>
                <a:cs typeface="Times New Roman" pitchFamily="18" charset="0"/>
              </a:rPr>
              <a:t>Vehicle distributors</a:t>
            </a:r>
          </a:p>
          <a:p>
            <a:pPr marL="1436688" indent="-457200">
              <a:buFont typeface="Wingdings" pitchFamily="2" charset="2"/>
              <a:buChar char="§"/>
              <a:defRPr/>
            </a:pPr>
            <a:r>
              <a:rPr lang="en-TT" dirty="0" smtClean="0">
                <a:latin typeface="Times New Roman" pitchFamily="18" charset="0"/>
                <a:cs typeface="Times New Roman" pitchFamily="18" charset="0"/>
              </a:rPr>
              <a:t>Auditing Companies</a:t>
            </a:r>
            <a:endParaRPr lang="en-TT"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pPr>
              <a:defRPr/>
            </a:pPr>
            <a:fld id="{7094C06B-8483-495F-A8BB-7345BFA5B6AA}" type="slidenum">
              <a:rPr lang="en-US" smtClean="0"/>
              <a:pPr>
                <a:defRPr/>
              </a:pPr>
              <a:t>24</a:t>
            </a:fld>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2100"/>
            <a:ext cx="8229600" cy="774700"/>
          </a:xfrm>
        </p:spPr>
        <p:txBody>
          <a:bodyPr/>
          <a:lstStyle/>
          <a:p>
            <a:pPr>
              <a:defRPr/>
            </a:pPr>
            <a:r>
              <a:rPr lang="en-TT" dirty="0" smtClean="0">
                <a:solidFill>
                  <a:srgbClr val="FFC000"/>
                </a:solidFill>
                <a:latin typeface="Times New Roman" pitchFamily="18" charset="0"/>
                <a:cs typeface="Times New Roman" pitchFamily="18" charset="0"/>
              </a:rPr>
              <a:t>Procurement Methods</a:t>
            </a:r>
            <a:endParaRPr lang="en-TT"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219200"/>
            <a:ext cx="8229600" cy="6019800"/>
          </a:xfrm>
        </p:spPr>
        <p:txBody>
          <a:bodyPr/>
          <a:lstStyle/>
          <a:p>
            <a:pPr>
              <a:defRPr/>
            </a:pPr>
            <a:r>
              <a:rPr lang="en-TT" sz="2800" b="1" kern="1200" dirty="0" smtClean="0">
                <a:ln w="6350">
                  <a:noFill/>
                </a:ln>
                <a:solidFill>
                  <a:srgbClr val="FFC000"/>
                </a:solidFill>
                <a:effectLst>
                  <a:outerShdw blurRad="114300" dist="101600" dir="2700000" algn="tl" rotWithShape="0">
                    <a:srgbClr val="000000">
                      <a:alpha val="40000"/>
                    </a:srgbClr>
                  </a:outerShdw>
                </a:effectLst>
                <a:latin typeface="Times New Roman" pitchFamily="18" charset="0"/>
                <a:ea typeface="+mj-ea"/>
                <a:cs typeface="Times New Roman" pitchFamily="18" charset="0"/>
              </a:rPr>
              <a:t>Sole Selective Tendering</a:t>
            </a:r>
          </a:p>
          <a:p>
            <a:pPr marL="1428750" indent="-457200">
              <a:buFont typeface="Wingdings" pitchFamily="2" charset="2"/>
              <a:buChar char="§"/>
              <a:defRPr/>
            </a:pPr>
            <a:r>
              <a:rPr lang="en-TT" sz="2800" dirty="0" smtClean="0">
                <a:latin typeface="Times New Roman" pitchFamily="18" charset="0"/>
                <a:cs typeface="Times New Roman" pitchFamily="18" charset="0"/>
              </a:rPr>
              <a:t>With proper justification.</a:t>
            </a:r>
          </a:p>
          <a:p>
            <a:pPr marL="1428750" indent="-457200">
              <a:buFont typeface="Wingdings" pitchFamily="2" charset="2"/>
              <a:buChar char="§"/>
              <a:defRPr/>
            </a:pPr>
            <a:r>
              <a:rPr lang="en-TT" sz="2800" dirty="0" smtClean="0">
                <a:latin typeface="Times New Roman" pitchFamily="18" charset="0"/>
                <a:cs typeface="Times New Roman" pitchFamily="18" charset="0"/>
              </a:rPr>
              <a:t>Minister’s (Relevant) Approval.</a:t>
            </a:r>
          </a:p>
          <a:p>
            <a:pPr>
              <a:defRPr/>
            </a:pPr>
            <a:r>
              <a:rPr lang="en-TT" sz="2800" dirty="0" smtClean="0">
                <a:latin typeface="Times New Roman" pitchFamily="18" charset="0"/>
                <a:cs typeface="Times New Roman" pitchFamily="18" charset="0"/>
              </a:rPr>
              <a:t>When standardization has been approved and there is also a provider – Example Larger Fleets.</a:t>
            </a:r>
          </a:p>
          <a:p>
            <a:pPr>
              <a:defRPr/>
            </a:pPr>
            <a:r>
              <a:rPr lang="en-TT" sz="2800" dirty="0" smtClean="0">
                <a:latin typeface="Times New Roman" pitchFamily="18" charset="0"/>
                <a:cs typeface="Times New Roman" pitchFamily="18" charset="0"/>
              </a:rPr>
              <a:t>When an existing contract is being executed and the entity requires further similar works that would require similar spare parts, and market research reflects cost effectiveness and efficiency.</a:t>
            </a:r>
            <a:endParaRPr lang="en-TT" sz="28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pPr>
              <a:defRPr/>
            </a:pPr>
            <a:fld id="{12C4B88A-2932-4354-B48A-AF3F4CFF9EC0}" type="slidenum">
              <a:rPr lang="en-US" smtClean="0"/>
              <a:pPr>
                <a:defRPr/>
              </a:pPr>
              <a:t>25</a:t>
            </a:fld>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458788" lvl="0" indent="-457200" algn="ctr">
              <a:spcBef>
                <a:spcPct val="20000"/>
              </a:spcBef>
              <a:defRPr/>
            </a:pPr>
            <a:r>
              <a:rPr lang="en-TT" sz="4000" b="1" kern="1200" dirty="0" smtClean="0">
                <a:ln w="6350">
                  <a:noFill/>
                </a:ln>
                <a:gradFill>
                  <a:gsLst>
                    <a:gs pos="0">
                      <a:srgbClr val="CEB966">
                        <a:tint val="73000"/>
                        <a:satMod val="145000"/>
                      </a:srgbClr>
                    </a:gs>
                    <a:gs pos="73000">
                      <a:srgbClr val="CEB966">
                        <a:tint val="73000"/>
                        <a:satMod val="145000"/>
                      </a:srgbClr>
                    </a:gs>
                    <a:gs pos="100000">
                      <a:srgbClr val="CEB966">
                        <a:tint val="83000"/>
                        <a:satMod val="143000"/>
                      </a:srgbClr>
                    </a:gs>
                  </a:gsLst>
                  <a:lin ang="4800000" scaled="1"/>
                </a:gradFill>
                <a:effectLst>
                  <a:outerShdw blurRad="114300" dist="101600" dir="2700000" algn="tl" rotWithShape="0">
                    <a:srgbClr val="000000">
                      <a:alpha val="40000"/>
                    </a:srgbClr>
                  </a:outerShdw>
                </a:effectLst>
                <a:latin typeface="Lucida Sans"/>
                <a:ea typeface="+mn-ea"/>
                <a:cs typeface="+mn-cs"/>
              </a:rPr>
              <a:t/>
            </a:r>
            <a:br>
              <a:rPr lang="en-TT" sz="4000" b="1" kern="1200" dirty="0" smtClean="0">
                <a:ln w="6350">
                  <a:noFill/>
                </a:ln>
                <a:gradFill>
                  <a:gsLst>
                    <a:gs pos="0">
                      <a:srgbClr val="CEB966">
                        <a:tint val="73000"/>
                        <a:satMod val="145000"/>
                      </a:srgbClr>
                    </a:gs>
                    <a:gs pos="73000">
                      <a:srgbClr val="CEB966">
                        <a:tint val="73000"/>
                        <a:satMod val="145000"/>
                      </a:srgbClr>
                    </a:gs>
                    <a:gs pos="100000">
                      <a:srgbClr val="CEB966">
                        <a:tint val="83000"/>
                        <a:satMod val="143000"/>
                      </a:srgbClr>
                    </a:gs>
                  </a:gsLst>
                  <a:lin ang="4800000" scaled="1"/>
                </a:gradFill>
                <a:effectLst>
                  <a:outerShdw blurRad="114300" dist="101600" dir="2700000" algn="tl" rotWithShape="0">
                    <a:srgbClr val="000000">
                      <a:alpha val="40000"/>
                    </a:srgbClr>
                  </a:outerShdw>
                </a:effectLst>
                <a:latin typeface="Lucida Sans"/>
                <a:ea typeface="+mn-ea"/>
                <a:cs typeface="+mn-cs"/>
              </a:rPr>
            </a:br>
            <a:r>
              <a:rPr lang="en-TT" sz="4000" dirty="0" smtClean="0">
                <a:solidFill>
                  <a:srgbClr val="FFC000"/>
                </a:solidFill>
                <a:latin typeface="Times New Roman" pitchFamily="18" charset="0"/>
                <a:cs typeface="Times New Roman" pitchFamily="18" charset="0"/>
              </a:rPr>
              <a:t>Procurement Methods</a:t>
            </a:r>
            <a:r>
              <a:rPr lang="en-TT" sz="3200" b="1" kern="1200" dirty="0">
                <a:ln w="6350">
                  <a:noFill/>
                </a:ln>
                <a:gradFill>
                  <a:gsLst>
                    <a:gs pos="0">
                      <a:srgbClr val="CEB966">
                        <a:tint val="73000"/>
                        <a:satMod val="145000"/>
                      </a:srgbClr>
                    </a:gs>
                    <a:gs pos="73000">
                      <a:srgbClr val="CEB966">
                        <a:tint val="73000"/>
                        <a:satMod val="145000"/>
                      </a:srgbClr>
                    </a:gs>
                    <a:gs pos="100000">
                      <a:srgbClr val="CEB966">
                        <a:tint val="83000"/>
                        <a:satMod val="143000"/>
                      </a:srgbClr>
                    </a:gs>
                  </a:gsLst>
                  <a:lin ang="4800000" scaled="1"/>
                </a:gradFill>
                <a:effectLst>
                  <a:outerShdw blurRad="114300" dist="101600" dir="2700000" algn="tl" rotWithShape="0">
                    <a:srgbClr val="000000">
                      <a:alpha val="40000"/>
                    </a:srgbClr>
                  </a:outerShdw>
                </a:effectLst>
                <a:latin typeface="Lucida Sans"/>
                <a:ea typeface="+mn-ea"/>
                <a:cs typeface="+mn-cs"/>
              </a:rPr>
              <a:t/>
            </a:r>
            <a:br>
              <a:rPr lang="en-TT" sz="3200" b="1" kern="1200" dirty="0">
                <a:ln w="6350">
                  <a:noFill/>
                </a:ln>
                <a:gradFill>
                  <a:gsLst>
                    <a:gs pos="0">
                      <a:srgbClr val="CEB966">
                        <a:tint val="73000"/>
                        <a:satMod val="145000"/>
                      </a:srgbClr>
                    </a:gs>
                    <a:gs pos="73000">
                      <a:srgbClr val="CEB966">
                        <a:tint val="73000"/>
                        <a:satMod val="145000"/>
                      </a:srgbClr>
                    </a:gs>
                    <a:gs pos="100000">
                      <a:srgbClr val="CEB966">
                        <a:tint val="83000"/>
                        <a:satMod val="143000"/>
                      </a:srgbClr>
                    </a:gs>
                  </a:gsLst>
                  <a:lin ang="4800000" scaled="1"/>
                </a:gradFill>
                <a:effectLst>
                  <a:outerShdw blurRad="114300" dist="101600" dir="2700000" algn="tl" rotWithShape="0">
                    <a:srgbClr val="000000">
                      <a:alpha val="40000"/>
                    </a:srgbClr>
                  </a:outerShdw>
                </a:effectLst>
                <a:latin typeface="Lucida Sans"/>
                <a:ea typeface="+mn-ea"/>
                <a:cs typeface="+mn-cs"/>
              </a:rPr>
            </a:br>
            <a:endParaRPr lang="en-TT" dirty="0"/>
          </a:p>
        </p:txBody>
      </p:sp>
      <p:sp>
        <p:nvSpPr>
          <p:cNvPr id="3" name="Content Placeholder 2"/>
          <p:cNvSpPr>
            <a:spLocks noGrp="1"/>
          </p:cNvSpPr>
          <p:nvPr>
            <p:ph idx="1"/>
          </p:nvPr>
        </p:nvSpPr>
        <p:spPr>
          <a:xfrm>
            <a:off x="457200" y="1905000"/>
            <a:ext cx="8229600" cy="4800600"/>
          </a:xfrm>
        </p:spPr>
        <p:txBody>
          <a:bodyPr/>
          <a:lstStyle/>
          <a:p>
            <a:pPr marL="458788" indent="-457200">
              <a:buFont typeface="Arial" pitchFamily="34" charset="0"/>
              <a:buChar char="•"/>
              <a:defRPr/>
            </a:pPr>
            <a:r>
              <a:rPr lang="en-TT" b="1" kern="1200" dirty="0">
                <a:ln w="6350">
                  <a:noFill/>
                </a:ln>
                <a:solidFill>
                  <a:srgbClr val="FFC000"/>
                </a:solidFill>
                <a:effectLst>
                  <a:outerShdw blurRad="114300" dist="101600" dir="2700000" algn="tl" rotWithShape="0">
                    <a:srgbClr val="000000">
                      <a:alpha val="40000"/>
                    </a:srgbClr>
                  </a:outerShdw>
                </a:effectLst>
                <a:latin typeface="Times New Roman" pitchFamily="18" charset="0"/>
                <a:cs typeface="Times New Roman" pitchFamily="18" charset="0"/>
              </a:rPr>
              <a:t>Three Quote System</a:t>
            </a:r>
          </a:p>
          <a:p>
            <a:pPr marL="446088" indent="-444500">
              <a:buFontTx/>
              <a:buNone/>
              <a:defRPr/>
            </a:pPr>
            <a:r>
              <a:rPr lang="en-TT" dirty="0">
                <a:latin typeface="Times New Roman" pitchFamily="18" charset="0"/>
                <a:cs typeface="Times New Roman" pitchFamily="18" charset="0"/>
              </a:rPr>
              <a:t>    When a Permanent Secretary or an authorised officer wishes to disburse </a:t>
            </a:r>
            <a:r>
              <a:rPr lang="en-TT" dirty="0" smtClean="0">
                <a:latin typeface="Times New Roman" pitchFamily="18" charset="0"/>
                <a:cs typeface="Times New Roman" pitchFamily="18" charset="0"/>
              </a:rPr>
              <a:t>the </a:t>
            </a:r>
            <a:r>
              <a:rPr lang="en-TT" dirty="0">
                <a:latin typeface="Times New Roman" pitchFamily="18" charset="0"/>
                <a:cs typeface="Times New Roman" pitchFamily="18" charset="0"/>
              </a:rPr>
              <a:t>sum of $1M or less, three (3) quotations may be invited.  The firm offering the lowest cost may be selected. If not, </a:t>
            </a:r>
            <a:r>
              <a:rPr lang="en-TT" dirty="0" smtClean="0">
                <a:latin typeface="Times New Roman" pitchFamily="18" charset="0"/>
                <a:cs typeface="Times New Roman" pitchFamily="18" charset="0"/>
              </a:rPr>
              <a:t> a justification </a:t>
            </a:r>
            <a:r>
              <a:rPr lang="en-TT" dirty="0">
                <a:latin typeface="Times New Roman" pitchFamily="18" charset="0"/>
                <a:cs typeface="Times New Roman" pitchFamily="18" charset="0"/>
              </a:rPr>
              <a:t>must be recorded.</a:t>
            </a:r>
          </a:p>
          <a:p>
            <a:pPr marL="1074738" indent="-457200">
              <a:buFont typeface="Wingdings" pitchFamily="2" charset="2"/>
              <a:buChar char="§"/>
              <a:defRPr/>
            </a:pPr>
            <a:r>
              <a:rPr lang="en-TT" dirty="0">
                <a:latin typeface="Times New Roman" pitchFamily="18" charset="0"/>
                <a:cs typeface="Times New Roman" pitchFamily="18" charset="0"/>
              </a:rPr>
              <a:t>It is important to invite quotations within the authorised limits.</a:t>
            </a:r>
          </a:p>
          <a:p>
            <a:endParaRPr lang="en-TT" dirty="0"/>
          </a:p>
        </p:txBody>
      </p:sp>
      <p:sp>
        <p:nvSpPr>
          <p:cNvPr id="4" name="Slide Number Placeholder 3"/>
          <p:cNvSpPr>
            <a:spLocks noGrp="1"/>
          </p:cNvSpPr>
          <p:nvPr>
            <p:ph type="sldNum" sz="quarter" idx="12"/>
          </p:nvPr>
        </p:nvSpPr>
        <p:spPr/>
        <p:txBody>
          <a:bodyPr/>
          <a:lstStyle/>
          <a:p>
            <a:pPr>
              <a:defRPr/>
            </a:pPr>
            <a:fld id="{7094C06B-8483-495F-A8BB-7345BFA5B6AA}" type="slidenum">
              <a:rPr lang="en-US" smtClean="0"/>
              <a:pPr>
                <a:defRPr/>
              </a:pPr>
              <a:t>26</a:t>
            </a:fld>
            <a:endParaRPr lang="en-US" dirty="0"/>
          </a:p>
        </p:txBody>
      </p:sp>
    </p:spTree>
    <p:extLst>
      <p:ext uri="{BB962C8B-B14F-4D97-AF65-F5344CB8AC3E}">
        <p14:creationId xmlns:p14="http://schemas.microsoft.com/office/powerpoint/2010/main" val="142940258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2100"/>
            <a:ext cx="8229600" cy="850900"/>
          </a:xfrm>
        </p:spPr>
        <p:txBody>
          <a:bodyPr/>
          <a:lstStyle/>
          <a:p>
            <a:pPr algn="ctr">
              <a:defRPr/>
            </a:pPr>
            <a:r>
              <a:rPr lang="en-TT" sz="4100" b="1" kern="1200" dirty="0" smtClean="0">
                <a:ln w="6350">
                  <a:solidFill>
                    <a:srgbClr val="FFC000"/>
                  </a:solidFill>
                </a:ln>
                <a:gradFill>
                  <a:gsLst>
                    <a:gs pos="0">
                      <a:srgbClr val="CEB966">
                        <a:tint val="73000"/>
                        <a:satMod val="145000"/>
                      </a:srgbClr>
                    </a:gs>
                    <a:gs pos="73000">
                      <a:srgbClr val="CEB966">
                        <a:tint val="73000"/>
                        <a:satMod val="145000"/>
                      </a:srgbClr>
                    </a:gs>
                    <a:gs pos="100000">
                      <a:srgbClr val="CEB966">
                        <a:tint val="83000"/>
                        <a:satMod val="143000"/>
                      </a:srgbClr>
                    </a:gs>
                  </a:gsLst>
                  <a:lin ang="4800000" scaled="1"/>
                </a:gradFill>
                <a:effectLst>
                  <a:outerShdw blurRad="114300" dist="101600" dir="2700000" algn="tl" rotWithShape="0">
                    <a:srgbClr val="000000">
                      <a:alpha val="40000"/>
                    </a:srgbClr>
                  </a:outerShdw>
                </a:effectLst>
                <a:latin typeface="Times New Roman" pitchFamily="18" charset="0"/>
                <a:cs typeface="Times New Roman" pitchFamily="18" charset="0"/>
              </a:rPr>
              <a:t>Publication of Invitation  </a:t>
            </a:r>
            <a:endParaRPr lang="en-TT" dirty="0">
              <a:ln w="6350">
                <a:solidFill>
                  <a:srgbClr val="FFC000"/>
                </a:solidFill>
              </a:ln>
              <a:latin typeface="Times New Roman" pitchFamily="18" charset="0"/>
              <a:cs typeface="Times New Roman" pitchFamily="18" charset="0"/>
            </a:endParaRPr>
          </a:p>
        </p:txBody>
      </p:sp>
      <p:sp>
        <p:nvSpPr>
          <p:cNvPr id="3" name="Content Placeholder 2"/>
          <p:cNvSpPr>
            <a:spLocks noGrp="1"/>
          </p:cNvSpPr>
          <p:nvPr>
            <p:ph idx="1"/>
          </p:nvPr>
        </p:nvSpPr>
        <p:spPr>
          <a:xfrm>
            <a:off x="457200" y="1143000"/>
            <a:ext cx="8229600" cy="5715000"/>
          </a:xfrm>
        </p:spPr>
        <p:txBody>
          <a:bodyPr/>
          <a:lstStyle/>
          <a:p>
            <a:pPr marL="0" indent="0">
              <a:buNone/>
              <a:defRPr/>
            </a:pPr>
            <a:r>
              <a:rPr lang="en-TT" sz="2800" dirty="0" smtClean="0">
                <a:latin typeface="Times New Roman" pitchFamily="18" charset="0"/>
                <a:cs typeface="Times New Roman" pitchFamily="18" charset="0"/>
              </a:rPr>
              <a:t>A Notice for Public Tendering should indicate the:</a:t>
            </a:r>
          </a:p>
          <a:p>
            <a:pPr marL="1260475" indent="-717550">
              <a:buFont typeface="Wingdings" pitchFamily="2" charset="2"/>
              <a:buChar char="§"/>
              <a:defRPr/>
            </a:pPr>
            <a:r>
              <a:rPr lang="en-TT" sz="2800" dirty="0" smtClean="0">
                <a:latin typeface="Times New Roman" pitchFamily="18" charset="0"/>
                <a:cs typeface="Times New Roman" pitchFamily="18" charset="0"/>
              </a:rPr>
              <a:t>Name of the Entity</a:t>
            </a:r>
          </a:p>
          <a:p>
            <a:pPr marL="1260475" indent="-717550">
              <a:buFont typeface="Wingdings" pitchFamily="2" charset="2"/>
              <a:buChar char="§"/>
              <a:defRPr/>
            </a:pPr>
            <a:r>
              <a:rPr lang="en-TT" sz="2800" dirty="0" smtClean="0">
                <a:latin typeface="Times New Roman" pitchFamily="18" charset="0"/>
                <a:cs typeface="Times New Roman" pitchFamily="18" charset="0"/>
              </a:rPr>
              <a:t>Project – Short description/Packages</a:t>
            </a:r>
          </a:p>
          <a:p>
            <a:pPr marL="1260475" indent="-717550">
              <a:buFont typeface="Wingdings" pitchFamily="2" charset="2"/>
              <a:buChar char="§"/>
              <a:defRPr/>
            </a:pPr>
            <a:r>
              <a:rPr lang="en-TT" sz="2800" dirty="0" smtClean="0">
                <a:latin typeface="Times New Roman" pitchFamily="18" charset="0"/>
                <a:cs typeface="Times New Roman" pitchFamily="18" charset="0"/>
              </a:rPr>
              <a:t>Location – Where the bidding documents     may be collected.</a:t>
            </a:r>
          </a:p>
          <a:p>
            <a:pPr marL="1260475" indent="-717550">
              <a:buFont typeface="Wingdings" pitchFamily="2" charset="2"/>
              <a:buChar char="§"/>
              <a:defRPr/>
            </a:pPr>
            <a:r>
              <a:rPr lang="en-TT" sz="2800" dirty="0" smtClean="0">
                <a:latin typeface="Times New Roman" pitchFamily="18" charset="0"/>
                <a:cs typeface="Times New Roman" pitchFamily="18" charset="0"/>
              </a:rPr>
              <a:t>Refundable/Non-refundable Tender Deposit.</a:t>
            </a:r>
          </a:p>
          <a:p>
            <a:pPr marL="1260475" indent="-717550">
              <a:buFont typeface="Wingdings" pitchFamily="2" charset="2"/>
              <a:buChar char="§"/>
              <a:defRPr/>
            </a:pPr>
            <a:r>
              <a:rPr lang="en-TT" sz="2800" dirty="0" smtClean="0">
                <a:latin typeface="Times New Roman" pitchFamily="18" charset="0"/>
                <a:cs typeface="Times New Roman" pitchFamily="18" charset="0"/>
              </a:rPr>
              <a:t>Where payments would be made:</a:t>
            </a:r>
          </a:p>
          <a:p>
            <a:pPr marL="1617663" indent="-361950">
              <a:defRPr/>
            </a:pPr>
            <a:r>
              <a:rPr lang="en-TT" sz="2000" dirty="0" smtClean="0">
                <a:latin typeface="Times New Roman" pitchFamily="18" charset="0"/>
                <a:cs typeface="Times New Roman" pitchFamily="18" charset="0"/>
              </a:rPr>
              <a:t>To whom;</a:t>
            </a:r>
            <a:endParaRPr lang="en-TT" sz="2000" dirty="0">
              <a:latin typeface="Times New Roman" pitchFamily="18" charset="0"/>
              <a:cs typeface="Times New Roman" pitchFamily="18" charset="0"/>
            </a:endParaRPr>
          </a:p>
          <a:p>
            <a:pPr marL="1617663" indent="-361950">
              <a:defRPr/>
            </a:pPr>
            <a:r>
              <a:rPr lang="en-TT" sz="2000" dirty="0">
                <a:latin typeface="Times New Roman" pitchFamily="18" charset="0"/>
                <a:cs typeface="Times New Roman" pitchFamily="18" charset="0"/>
              </a:rPr>
              <a:t>The </a:t>
            </a:r>
            <a:r>
              <a:rPr lang="en-TT" sz="2000" dirty="0" smtClean="0">
                <a:latin typeface="Times New Roman" pitchFamily="18" charset="0"/>
                <a:cs typeface="Times New Roman" pitchFamily="18" charset="0"/>
              </a:rPr>
              <a:t>amount;</a:t>
            </a:r>
            <a:endParaRPr lang="en-TT" sz="2000" dirty="0">
              <a:latin typeface="Times New Roman" pitchFamily="18" charset="0"/>
              <a:cs typeface="Times New Roman" pitchFamily="18" charset="0"/>
            </a:endParaRPr>
          </a:p>
          <a:p>
            <a:pPr marL="1617663" indent="-361950">
              <a:defRPr/>
            </a:pPr>
            <a:r>
              <a:rPr lang="en-TT" sz="2000" dirty="0">
                <a:latin typeface="Times New Roman" pitchFamily="18" charset="0"/>
                <a:cs typeface="Times New Roman" pitchFamily="18" charset="0"/>
              </a:rPr>
              <a:t>Hours of </a:t>
            </a:r>
            <a:r>
              <a:rPr lang="en-TT" sz="2000" dirty="0" smtClean="0">
                <a:latin typeface="Times New Roman" pitchFamily="18" charset="0"/>
                <a:cs typeface="Times New Roman" pitchFamily="18" charset="0"/>
              </a:rPr>
              <a:t>Payment;</a:t>
            </a:r>
            <a:endParaRPr lang="en-TT" sz="2000" dirty="0">
              <a:latin typeface="Times New Roman" pitchFamily="18" charset="0"/>
              <a:cs typeface="Times New Roman" pitchFamily="18" charset="0"/>
            </a:endParaRPr>
          </a:p>
          <a:p>
            <a:pPr marL="1617663" indent="-361950">
              <a:defRPr/>
            </a:pPr>
            <a:r>
              <a:rPr lang="en-TT" sz="2000" dirty="0">
                <a:latin typeface="Times New Roman" pitchFamily="18" charset="0"/>
                <a:cs typeface="Times New Roman" pitchFamily="18" charset="0"/>
              </a:rPr>
              <a:t>Contact name  and/or email address for further </a:t>
            </a:r>
            <a:r>
              <a:rPr lang="en-TT" sz="2000" dirty="0" smtClean="0">
                <a:latin typeface="Times New Roman" pitchFamily="18" charset="0"/>
                <a:cs typeface="Times New Roman" pitchFamily="18" charset="0"/>
              </a:rPr>
              <a:t>information.</a:t>
            </a:r>
            <a:endParaRPr lang="en-TT" sz="2000" dirty="0">
              <a:latin typeface="Times New Roman" pitchFamily="18" charset="0"/>
              <a:cs typeface="Times New Roman" pitchFamily="18" charset="0"/>
            </a:endParaRPr>
          </a:p>
          <a:p>
            <a:pPr>
              <a:buFont typeface="Wingdings" pitchFamily="2" charset="2"/>
              <a:buChar char="§"/>
              <a:defRPr/>
            </a:pPr>
            <a:endParaRPr lang="en-TT" sz="2400" dirty="0"/>
          </a:p>
        </p:txBody>
      </p:sp>
      <p:sp>
        <p:nvSpPr>
          <p:cNvPr id="4" name="Slide Number Placeholder 3"/>
          <p:cNvSpPr>
            <a:spLocks noGrp="1"/>
          </p:cNvSpPr>
          <p:nvPr>
            <p:ph type="sldNum" sz="quarter" idx="12"/>
          </p:nvPr>
        </p:nvSpPr>
        <p:spPr/>
        <p:txBody>
          <a:bodyPr/>
          <a:lstStyle/>
          <a:p>
            <a:pPr>
              <a:defRPr/>
            </a:pPr>
            <a:fld id="{82D86769-52A8-452C-8DDB-B1771AC20568}" type="slidenum">
              <a:rPr lang="en-US" smtClean="0"/>
              <a:pPr>
                <a:defRPr/>
              </a:pPr>
              <a:t>27</a:t>
            </a:fld>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2100"/>
            <a:ext cx="8229600" cy="1155700"/>
          </a:xfrm>
        </p:spPr>
        <p:txBody>
          <a:bodyPr/>
          <a:lstStyle/>
          <a:p>
            <a:pPr algn="ctr">
              <a:defRPr/>
            </a:pPr>
            <a:r>
              <a:rPr lang="en-TT" sz="4100" b="1" kern="1200" dirty="0" smtClean="0">
                <a:ln w="6350">
                  <a:noFill/>
                </a:ln>
                <a:solidFill>
                  <a:srgbClr val="FFC000"/>
                </a:solidFill>
                <a:effectLst>
                  <a:outerShdw blurRad="114300" dist="101600" dir="2700000" algn="tl" rotWithShape="0">
                    <a:srgbClr val="000000">
                      <a:alpha val="40000"/>
                    </a:srgbClr>
                  </a:outerShdw>
                </a:effectLst>
                <a:latin typeface="Times New Roman" pitchFamily="18" charset="0"/>
                <a:cs typeface="Times New Roman" pitchFamily="18" charset="0"/>
              </a:rPr>
              <a:t>Tender Notice – </a:t>
            </a:r>
            <a:br>
              <a:rPr lang="en-TT" sz="4100" b="1" kern="1200" dirty="0" smtClean="0">
                <a:ln w="6350">
                  <a:noFill/>
                </a:ln>
                <a:solidFill>
                  <a:srgbClr val="FFC000"/>
                </a:solidFill>
                <a:effectLst>
                  <a:outerShdw blurRad="114300" dist="101600" dir="2700000" algn="tl" rotWithShape="0">
                    <a:srgbClr val="000000">
                      <a:alpha val="40000"/>
                    </a:srgbClr>
                  </a:outerShdw>
                </a:effectLst>
                <a:latin typeface="Times New Roman" pitchFamily="18" charset="0"/>
                <a:cs typeface="Times New Roman" pitchFamily="18" charset="0"/>
              </a:rPr>
            </a:br>
            <a:r>
              <a:rPr lang="en-TT" sz="4100" b="1" kern="1200" dirty="0" smtClean="0">
                <a:ln w="6350">
                  <a:noFill/>
                </a:ln>
                <a:solidFill>
                  <a:srgbClr val="FFC000"/>
                </a:solidFill>
                <a:effectLst>
                  <a:outerShdw blurRad="114300" dist="101600" dir="2700000" algn="tl" rotWithShape="0">
                    <a:srgbClr val="000000">
                      <a:alpha val="40000"/>
                    </a:srgbClr>
                  </a:outerShdw>
                </a:effectLst>
                <a:latin typeface="Times New Roman" pitchFamily="18" charset="0"/>
                <a:cs typeface="Times New Roman" pitchFamily="18" charset="0"/>
              </a:rPr>
              <a:t>Public Tendering</a:t>
            </a:r>
            <a:endParaRPr lang="en-TT"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229600" cy="4648200"/>
          </a:xfrm>
        </p:spPr>
        <p:txBody>
          <a:bodyPr/>
          <a:lstStyle/>
          <a:p>
            <a:pPr>
              <a:defRPr/>
            </a:pPr>
            <a:r>
              <a:rPr lang="en-TT" sz="2800" dirty="0" smtClean="0">
                <a:latin typeface="Times New Roman" pitchFamily="18" charset="0"/>
                <a:cs typeface="Times New Roman" pitchFamily="18" charset="0"/>
              </a:rPr>
              <a:t>Pre-tender or pre–site meeting, if needed</a:t>
            </a:r>
          </a:p>
          <a:p>
            <a:pPr marL="712788" indent="-712788">
              <a:buFontTx/>
              <a:buNone/>
              <a:defRPr/>
            </a:pPr>
            <a:r>
              <a:rPr lang="en-TT" sz="2800" dirty="0" smtClean="0">
                <a:latin typeface="Times New Roman" pitchFamily="18" charset="0"/>
                <a:cs typeface="Times New Roman" pitchFamily="18" charset="0"/>
              </a:rPr>
              <a:t>    - Date, time and location of the meeting.</a:t>
            </a:r>
          </a:p>
          <a:p>
            <a:pPr marL="712788" indent="-712788">
              <a:buFontTx/>
              <a:buNone/>
              <a:defRPr/>
            </a:pPr>
            <a:endParaRPr lang="en-TT" sz="2800" dirty="0" smtClean="0">
              <a:latin typeface="Times New Roman" pitchFamily="18" charset="0"/>
              <a:cs typeface="Times New Roman" pitchFamily="18" charset="0"/>
            </a:endParaRPr>
          </a:p>
          <a:p>
            <a:pPr>
              <a:buFont typeface="Arial" pitchFamily="34" charset="0"/>
              <a:buChar char="•"/>
              <a:defRPr/>
            </a:pPr>
            <a:r>
              <a:rPr lang="en-TT" sz="2800" dirty="0">
                <a:latin typeface="Times New Roman" pitchFamily="18" charset="0"/>
                <a:cs typeface="Times New Roman" pitchFamily="18" charset="0"/>
              </a:rPr>
              <a:t> </a:t>
            </a:r>
            <a:r>
              <a:rPr lang="en-TT" sz="2800" dirty="0" smtClean="0">
                <a:latin typeface="Times New Roman" pitchFamily="18" charset="0"/>
                <a:cs typeface="Times New Roman" pitchFamily="18" charset="0"/>
              </a:rPr>
              <a:t>Mandatory documents that must be accompanied in Tender Package:</a:t>
            </a:r>
          </a:p>
          <a:p>
            <a:pPr marL="0" indent="0">
              <a:buFontTx/>
              <a:buNone/>
              <a:defRPr/>
            </a:pPr>
            <a:r>
              <a:rPr lang="en-TT" sz="2800" dirty="0">
                <a:latin typeface="Times New Roman" pitchFamily="18" charset="0"/>
                <a:cs typeface="Times New Roman" pitchFamily="18" charset="0"/>
              </a:rPr>
              <a:t>	</a:t>
            </a:r>
            <a:r>
              <a:rPr lang="en-TT" sz="2800" dirty="0" smtClean="0">
                <a:latin typeface="Times New Roman" pitchFamily="18" charset="0"/>
                <a:cs typeface="Times New Roman" pitchFamily="18" charset="0"/>
              </a:rPr>
              <a:t>- E.g. Valid BIR and VAT Certification </a:t>
            </a:r>
          </a:p>
          <a:p>
            <a:pPr marL="1169988" indent="-1169988">
              <a:buFontTx/>
              <a:buNone/>
              <a:defRPr/>
            </a:pPr>
            <a:r>
              <a:rPr lang="en-TT" sz="2800" dirty="0">
                <a:latin typeface="Times New Roman" pitchFamily="18" charset="0"/>
                <a:cs typeface="Times New Roman" pitchFamily="18" charset="0"/>
              </a:rPr>
              <a:t> </a:t>
            </a:r>
            <a:r>
              <a:rPr lang="en-TT" sz="2800" dirty="0" smtClean="0">
                <a:latin typeface="Times New Roman" pitchFamily="18" charset="0"/>
                <a:cs typeface="Times New Roman" pitchFamily="18" charset="0"/>
              </a:rPr>
              <a:t>       - Certificate of Compliance in accordance with the National Insurance Act.</a:t>
            </a:r>
            <a:endParaRPr lang="en-TT" sz="28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pPr>
              <a:defRPr/>
            </a:pPr>
            <a:fld id="{6F951836-C7C6-4580-B570-55F3E94AD32D}" type="slidenum">
              <a:rPr lang="en-US" smtClean="0"/>
              <a:pPr>
                <a:defRPr/>
              </a:pPr>
              <a:t>28</a:t>
            </a:fld>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en-TT" sz="4100" b="1" kern="1200" dirty="0">
                <a:ln w="6350">
                  <a:noFill/>
                </a:ln>
                <a:solidFill>
                  <a:srgbClr val="FFC000"/>
                </a:solidFill>
                <a:effectLst>
                  <a:outerShdw blurRad="114300" dist="101600" dir="2700000" algn="tl" rotWithShape="0">
                    <a:srgbClr val="000000">
                      <a:alpha val="40000"/>
                    </a:srgbClr>
                  </a:outerShdw>
                </a:effectLst>
                <a:latin typeface="Times New Roman" pitchFamily="18" charset="0"/>
                <a:cs typeface="Times New Roman" pitchFamily="18" charset="0"/>
              </a:rPr>
              <a:t>Tender Notice – </a:t>
            </a:r>
            <a:r>
              <a:rPr lang="en-TT" sz="4100" b="1" kern="1200" dirty="0" smtClean="0">
                <a:ln w="6350">
                  <a:noFill/>
                </a:ln>
                <a:solidFill>
                  <a:srgbClr val="FFC000"/>
                </a:solidFill>
                <a:effectLst>
                  <a:outerShdw blurRad="114300" dist="101600" dir="2700000" algn="tl" rotWithShape="0">
                    <a:srgbClr val="000000">
                      <a:alpha val="40000"/>
                    </a:srgbClr>
                  </a:outerShdw>
                </a:effectLst>
                <a:latin typeface="Times New Roman" pitchFamily="18" charset="0"/>
                <a:cs typeface="Times New Roman" pitchFamily="18" charset="0"/>
              </a:rPr>
              <a:t>Public </a:t>
            </a:r>
            <a:r>
              <a:rPr lang="en-TT" sz="4100" b="1" kern="1200" dirty="0">
                <a:ln w="6350">
                  <a:noFill/>
                </a:ln>
                <a:solidFill>
                  <a:srgbClr val="FFC000"/>
                </a:solidFill>
                <a:effectLst>
                  <a:outerShdw blurRad="114300" dist="101600" dir="2700000" algn="tl" rotWithShape="0">
                    <a:srgbClr val="000000">
                      <a:alpha val="40000"/>
                    </a:srgbClr>
                  </a:outerShdw>
                </a:effectLst>
                <a:latin typeface="Times New Roman" pitchFamily="18" charset="0"/>
                <a:cs typeface="Times New Roman" pitchFamily="18" charset="0"/>
              </a:rPr>
              <a:t>Tendering</a:t>
            </a:r>
            <a:endParaRPr lang="en-TT"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905000"/>
            <a:ext cx="8229600" cy="4876800"/>
          </a:xfrm>
        </p:spPr>
        <p:txBody>
          <a:bodyPr/>
          <a:lstStyle/>
          <a:p>
            <a:pPr>
              <a:defRPr/>
            </a:pPr>
            <a:r>
              <a:rPr lang="en-TT" sz="2800" dirty="0" smtClean="0">
                <a:latin typeface="Times New Roman" pitchFamily="18" charset="0"/>
                <a:cs typeface="Times New Roman" pitchFamily="18" charset="0"/>
              </a:rPr>
              <a:t>The amount of copies to be submitted</a:t>
            </a:r>
          </a:p>
          <a:p>
            <a:pPr>
              <a:defRPr/>
            </a:pPr>
            <a:r>
              <a:rPr lang="en-TT" sz="2800" dirty="0" smtClean="0">
                <a:latin typeface="Times New Roman" pitchFamily="18" charset="0"/>
                <a:cs typeface="Times New Roman" pitchFamily="18" charset="0"/>
              </a:rPr>
              <a:t>The labels on the envelopes</a:t>
            </a:r>
          </a:p>
          <a:p>
            <a:pPr marL="400050" lvl="1" indent="0">
              <a:buFontTx/>
              <a:buNone/>
              <a:defRPr/>
            </a:pPr>
            <a:r>
              <a:rPr lang="en-TT" dirty="0">
                <a:latin typeface="Times New Roman" pitchFamily="18" charset="0"/>
                <a:cs typeface="Times New Roman" pitchFamily="18" charset="0"/>
              </a:rPr>
              <a:t> </a:t>
            </a:r>
            <a:r>
              <a:rPr lang="en-TT" dirty="0" smtClean="0">
                <a:latin typeface="Times New Roman" pitchFamily="18" charset="0"/>
                <a:cs typeface="Times New Roman" pitchFamily="18" charset="0"/>
              </a:rPr>
              <a:t> 	 -  to whom </a:t>
            </a:r>
            <a:r>
              <a:rPr lang="en-TT" dirty="0">
                <a:latin typeface="Times New Roman" pitchFamily="18" charset="0"/>
                <a:cs typeface="Times New Roman" pitchFamily="18" charset="0"/>
              </a:rPr>
              <a:t>a</a:t>
            </a:r>
            <a:r>
              <a:rPr lang="en-TT" dirty="0" smtClean="0">
                <a:latin typeface="Times New Roman" pitchFamily="18" charset="0"/>
                <a:cs typeface="Times New Roman" pitchFamily="18" charset="0"/>
              </a:rPr>
              <a:t>ddressed 	 </a:t>
            </a:r>
          </a:p>
          <a:p>
            <a:pPr marL="400050" lvl="1" indent="0">
              <a:buFontTx/>
              <a:buNone/>
              <a:defRPr/>
            </a:pPr>
            <a:r>
              <a:rPr lang="en-TT" dirty="0">
                <a:latin typeface="Times New Roman" pitchFamily="18" charset="0"/>
                <a:cs typeface="Times New Roman" pitchFamily="18" charset="0"/>
              </a:rPr>
              <a:t>	</a:t>
            </a:r>
            <a:r>
              <a:rPr lang="en-TT" dirty="0" smtClean="0">
                <a:latin typeface="Times New Roman" pitchFamily="18" charset="0"/>
                <a:cs typeface="Times New Roman" pitchFamily="18" charset="0"/>
              </a:rPr>
              <a:t> -  the name of Project</a:t>
            </a:r>
          </a:p>
          <a:p>
            <a:pPr>
              <a:buFont typeface="Arial" pitchFamily="34" charset="0"/>
              <a:buChar char="•"/>
              <a:defRPr/>
            </a:pPr>
            <a:r>
              <a:rPr lang="en-TT" sz="2800" dirty="0" smtClean="0">
                <a:latin typeface="Times New Roman" pitchFamily="18" charset="0"/>
                <a:cs typeface="Times New Roman" pitchFamily="18" charset="0"/>
              </a:rPr>
              <a:t>Location of where the tenders may be deposited.</a:t>
            </a:r>
          </a:p>
          <a:p>
            <a:pPr>
              <a:buFont typeface="Arial" pitchFamily="34" charset="0"/>
              <a:buChar char="•"/>
              <a:defRPr/>
            </a:pPr>
            <a:r>
              <a:rPr lang="en-TT" sz="2800" dirty="0" smtClean="0">
                <a:latin typeface="Times New Roman" pitchFamily="18" charset="0"/>
                <a:cs typeface="Times New Roman" pitchFamily="18" charset="0"/>
              </a:rPr>
              <a:t>The colour of Tender Box</a:t>
            </a:r>
          </a:p>
          <a:p>
            <a:pPr>
              <a:buFont typeface="Arial" pitchFamily="34" charset="0"/>
              <a:buChar char="•"/>
              <a:defRPr/>
            </a:pPr>
            <a:r>
              <a:rPr lang="en-TT" sz="2800" dirty="0" smtClean="0">
                <a:latin typeface="Times New Roman" pitchFamily="18" charset="0"/>
                <a:cs typeface="Times New Roman" pitchFamily="18" charset="0"/>
              </a:rPr>
              <a:t>The closing time and date for submission</a:t>
            </a:r>
          </a:p>
          <a:p>
            <a:pPr>
              <a:buFont typeface="Arial" pitchFamily="34" charset="0"/>
              <a:buChar char="•"/>
              <a:defRPr/>
            </a:pPr>
            <a:r>
              <a:rPr lang="en-TT" sz="2800" dirty="0" smtClean="0">
                <a:latin typeface="Times New Roman" pitchFamily="18" charset="0"/>
                <a:cs typeface="Times New Roman" pitchFamily="18" charset="0"/>
              </a:rPr>
              <a:t>The time of opening of the tenders box.</a:t>
            </a:r>
            <a:endParaRPr lang="en-TT" sz="28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pPr>
              <a:defRPr/>
            </a:pPr>
            <a:fld id="{EFB81DFD-428B-467E-A3DF-C77E75DDBF02}" type="slidenum">
              <a:rPr lang="en-US" smtClean="0"/>
              <a:pPr>
                <a:defRPr/>
              </a:pPr>
              <a:t>29</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55700"/>
          </a:xfrm>
        </p:spPr>
        <p:txBody>
          <a:bodyPr/>
          <a:lstStyle/>
          <a:p>
            <a:pPr algn="ctr" eaLnBrk="1" hangingPunct="1">
              <a:defRPr/>
            </a:pPr>
            <a:r>
              <a:rPr lang="en-TT" sz="3700" b="1" kern="1200" dirty="0" smtClean="0">
                <a:ln w="6350">
                  <a:noFill/>
                </a:ln>
                <a:solidFill>
                  <a:srgbClr val="FFC000"/>
                </a:solidFill>
                <a:effectLst>
                  <a:outerShdw blurRad="114300" dist="101600" dir="2700000" algn="tl" rotWithShape="0">
                    <a:srgbClr val="000000">
                      <a:alpha val="40000"/>
                    </a:srgbClr>
                  </a:outerShdw>
                </a:effectLst>
                <a:latin typeface="Times New Roman" pitchFamily="18" charset="0"/>
                <a:cs typeface="Times New Roman" pitchFamily="18" charset="0"/>
              </a:rPr>
              <a:t>TENDERING </a:t>
            </a:r>
            <a:r>
              <a:rPr lang="en-TT" sz="3700" b="1" kern="1200" dirty="0">
                <a:ln w="6350">
                  <a:noFill/>
                </a:ln>
                <a:solidFill>
                  <a:srgbClr val="FFC000"/>
                </a:solidFill>
                <a:effectLst>
                  <a:outerShdw blurRad="114300" dist="101600" dir="2700000" algn="tl" rotWithShape="0">
                    <a:srgbClr val="000000">
                      <a:alpha val="40000"/>
                    </a:srgbClr>
                  </a:outerShdw>
                </a:effectLst>
                <a:latin typeface="Times New Roman" pitchFamily="18" charset="0"/>
                <a:cs typeface="Times New Roman" pitchFamily="18" charset="0"/>
              </a:rPr>
              <a:t>PROCEDURES</a:t>
            </a:r>
            <a:endParaRPr lang="en-TT" dirty="0" smtClean="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533400" y="1219200"/>
            <a:ext cx="8458200" cy="5562600"/>
          </a:xfrm>
        </p:spPr>
        <p:txBody>
          <a:bodyPr/>
          <a:lstStyle/>
          <a:p>
            <a:pPr marL="88900" indent="0">
              <a:buFontTx/>
              <a:buNone/>
              <a:defRPr/>
            </a:pPr>
            <a:r>
              <a:rPr lang="en-TT" dirty="0" smtClean="0">
                <a:latin typeface="Times New Roman" pitchFamily="18" charset="0"/>
                <a:cs typeface="Times New Roman" pitchFamily="18" charset="0"/>
              </a:rPr>
              <a:t>It is indeed a privilege and an honour to be invited to address this august gathering on tendering procedures.  As we strive to  practice Good Governance, we must implement and practice policies and procedures that would ensure:</a:t>
            </a:r>
          </a:p>
          <a:p>
            <a:pPr marL="1079500" indent="-609600">
              <a:lnSpc>
                <a:spcPct val="150000"/>
              </a:lnSpc>
              <a:defRPr/>
            </a:pPr>
            <a:r>
              <a:rPr lang="en-TT" dirty="0" smtClean="0">
                <a:latin typeface="Times New Roman" pitchFamily="18" charset="0"/>
                <a:cs typeface="Times New Roman" pitchFamily="18" charset="0"/>
              </a:rPr>
              <a:t>Transparency;</a:t>
            </a:r>
          </a:p>
          <a:p>
            <a:pPr marL="1079500" indent="-609600">
              <a:lnSpc>
                <a:spcPct val="150000"/>
              </a:lnSpc>
              <a:defRPr/>
            </a:pPr>
            <a:r>
              <a:rPr lang="en-TT" dirty="0" smtClean="0">
                <a:latin typeface="Times New Roman" pitchFamily="18" charset="0"/>
                <a:cs typeface="Times New Roman" pitchFamily="18" charset="0"/>
              </a:rPr>
              <a:t>Accountability and;</a:t>
            </a:r>
          </a:p>
          <a:p>
            <a:pPr marL="1079500" indent="-609600">
              <a:lnSpc>
                <a:spcPct val="150000"/>
              </a:lnSpc>
              <a:defRPr/>
            </a:pPr>
            <a:r>
              <a:rPr lang="en-TT" dirty="0" smtClean="0">
                <a:latin typeface="Times New Roman" pitchFamily="18" charset="0"/>
                <a:cs typeface="Times New Roman" pitchFamily="18" charset="0"/>
              </a:rPr>
              <a:t>Economic Efficiency, in all our operations</a:t>
            </a:r>
          </a:p>
          <a:p>
            <a:pPr marL="1079500" indent="-609600" algn="just" eaLnBrk="1" hangingPunct="1">
              <a:lnSpc>
                <a:spcPct val="150000"/>
              </a:lnSpc>
              <a:buFont typeface="Wingdings" pitchFamily="2" charset="2"/>
              <a:buNone/>
              <a:defRPr/>
            </a:pPr>
            <a:r>
              <a:rPr lang="en-US" sz="2800" dirty="0" smtClean="0">
                <a:latin typeface="Times New Roman" pitchFamily="18" charset="0"/>
                <a:cs typeface="Times New Roman" pitchFamily="18" charset="0"/>
              </a:rPr>
              <a:t>	</a:t>
            </a:r>
            <a:endParaRPr lang="en-TT" sz="2800" dirty="0" smtClean="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pPr>
              <a:defRPr/>
            </a:pPr>
            <a:fld id="{8A8106EB-5823-4A34-911C-324B22704D74}" type="slidenum">
              <a:rPr lang="en-US"/>
              <a:pPr>
                <a:defRPr/>
              </a:pPr>
              <a:t>3</a:t>
            </a:fld>
            <a:endParaRPr lang="en-US" dirty="0"/>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en-TT" sz="4100" b="1" kern="1200" dirty="0">
                <a:ln w="6350">
                  <a:noFill/>
                </a:ln>
                <a:solidFill>
                  <a:srgbClr val="FFC000"/>
                </a:solidFill>
                <a:effectLst>
                  <a:outerShdw blurRad="114300" dist="101600" dir="2700000" algn="tl" rotWithShape="0">
                    <a:srgbClr val="000000">
                      <a:alpha val="40000"/>
                    </a:srgbClr>
                  </a:outerShdw>
                </a:effectLst>
                <a:latin typeface="Times New Roman" pitchFamily="18" charset="0"/>
                <a:cs typeface="Times New Roman" pitchFamily="18" charset="0"/>
              </a:rPr>
              <a:t>Tender Notice – </a:t>
            </a:r>
            <a:br>
              <a:rPr lang="en-TT" sz="4100" b="1" kern="1200" dirty="0">
                <a:ln w="6350">
                  <a:noFill/>
                </a:ln>
                <a:solidFill>
                  <a:srgbClr val="FFC000"/>
                </a:solidFill>
                <a:effectLst>
                  <a:outerShdw blurRad="114300" dist="101600" dir="2700000" algn="tl" rotWithShape="0">
                    <a:srgbClr val="000000">
                      <a:alpha val="40000"/>
                    </a:srgbClr>
                  </a:outerShdw>
                </a:effectLst>
                <a:latin typeface="Times New Roman" pitchFamily="18" charset="0"/>
                <a:cs typeface="Times New Roman" pitchFamily="18" charset="0"/>
              </a:rPr>
            </a:br>
            <a:r>
              <a:rPr lang="en-TT" sz="4100" b="1" kern="1200" dirty="0">
                <a:ln w="6350">
                  <a:noFill/>
                </a:ln>
                <a:solidFill>
                  <a:srgbClr val="FFC000"/>
                </a:solidFill>
                <a:effectLst>
                  <a:outerShdw blurRad="114300" dist="101600" dir="2700000" algn="tl" rotWithShape="0">
                    <a:srgbClr val="000000">
                      <a:alpha val="40000"/>
                    </a:srgbClr>
                  </a:outerShdw>
                </a:effectLst>
                <a:latin typeface="Times New Roman" pitchFamily="18" charset="0"/>
                <a:cs typeface="Times New Roman" pitchFamily="18" charset="0"/>
              </a:rPr>
              <a:t>Public Tendering</a:t>
            </a:r>
            <a:endParaRPr lang="en-TT"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905000"/>
            <a:ext cx="8229600" cy="4800600"/>
          </a:xfrm>
        </p:spPr>
        <p:txBody>
          <a:bodyPr/>
          <a:lstStyle/>
          <a:p>
            <a:pPr>
              <a:defRPr/>
            </a:pPr>
            <a:r>
              <a:rPr lang="en-TT" sz="2800" dirty="0" smtClean="0">
                <a:latin typeface="Times New Roman" pitchFamily="18" charset="0"/>
                <a:cs typeface="Times New Roman" pitchFamily="18" charset="0"/>
              </a:rPr>
              <a:t>Tender Notice may include other clauses to safeguard the rights of the entity and to promote transparency.</a:t>
            </a:r>
          </a:p>
          <a:p>
            <a:pPr>
              <a:defRPr/>
            </a:pPr>
            <a:r>
              <a:rPr lang="en-TT" sz="2800" dirty="0" smtClean="0">
                <a:latin typeface="Times New Roman" pitchFamily="18" charset="0"/>
                <a:cs typeface="Times New Roman" pitchFamily="18" charset="0"/>
              </a:rPr>
              <a:t>The tenderer or his authorised representative may attend the opening.</a:t>
            </a:r>
          </a:p>
          <a:p>
            <a:pPr>
              <a:defRPr/>
            </a:pPr>
            <a:r>
              <a:rPr lang="en-TT" sz="2800" dirty="0" smtClean="0">
                <a:latin typeface="Times New Roman" pitchFamily="18" charset="0"/>
                <a:cs typeface="Times New Roman" pitchFamily="18" charset="0"/>
              </a:rPr>
              <a:t>Late tenders would NOT be accepted.</a:t>
            </a:r>
          </a:p>
          <a:p>
            <a:pPr>
              <a:defRPr/>
            </a:pPr>
            <a:r>
              <a:rPr lang="en-TT" sz="2800" dirty="0" smtClean="0">
                <a:latin typeface="Times New Roman" pitchFamily="18" charset="0"/>
                <a:cs typeface="Times New Roman" pitchFamily="18" charset="0"/>
              </a:rPr>
              <a:t>The right to cancel without defraying cost</a:t>
            </a:r>
            <a:r>
              <a:rPr lang="en-TT" sz="2800" dirty="0" smtClean="0"/>
              <a:t>. </a:t>
            </a:r>
            <a:endParaRPr lang="en-TT" sz="2800" dirty="0"/>
          </a:p>
        </p:txBody>
      </p:sp>
      <p:sp>
        <p:nvSpPr>
          <p:cNvPr id="4" name="Slide Number Placeholder 3"/>
          <p:cNvSpPr>
            <a:spLocks noGrp="1"/>
          </p:cNvSpPr>
          <p:nvPr>
            <p:ph type="sldNum" sz="quarter" idx="12"/>
          </p:nvPr>
        </p:nvSpPr>
        <p:spPr/>
        <p:txBody>
          <a:bodyPr/>
          <a:lstStyle/>
          <a:p>
            <a:pPr>
              <a:defRPr/>
            </a:pPr>
            <a:fld id="{3514F005-48F2-43CF-90B7-ED6A299A9FF8}" type="slidenum">
              <a:rPr lang="en-US" smtClean="0"/>
              <a:pPr>
                <a:defRPr/>
              </a:pPr>
              <a:t>30</a:t>
            </a:fld>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2100"/>
            <a:ext cx="8229600" cy="1231900"/>
          </a:xfrm>
        </p:spPr>
        <p:txBody>
          <a:bodyPr/>
          <a:lstStyle/>
          <a:p>
            <a:pPr algn="ctr">
              <a:defRPr/>
            </a:pPr>
            <a:r>
              <a:rPr lang="en-TT" sz="4100" b="1" kern="1200" dirty="0">
                <a:ln w="6350">
                  <a:noFill/>
                </a:ln>
                <a:solidFill>
                  <a:srgbClr val="FFC000"/>
                </a:solidFill>
                <a:effectLst>
                  <a:outerShdw blurRad="114300" dist="101600" dir="2700000" algn="tl" rotWithShape="0">
                    <a:srgbClr val="000000">
                      <a:alpha val="40000"/>
                    </a:srgbClr>
                  </a:outerShdw>
                </a:effectLst>
                <a:latin typeface="Times New Roman" pitchFamily="18" charset="0"/>
                <a:cs typeface="Times New Roman" pitchFamily="18" charset="0"/>
              </a:rPr>
              <a:t>Tender Notice – </a:t>
            </a:r>
            <a:br>
              <a:rPr lang="en-TT" sz="4100" b="1" kern="1200" dirty="0">
                <a:ln w="6350">
                  <a:noFill/>
                </a:ln>
                <a:solidFill>
                  <a:srgbClr val="FFC000"/>
                </a:solidFill>
                <a:effectLst>
                  <a:outerShdw blurRad="114300" dist="101600" dir="2700000" algn="tl" rotWithShape="0">
                    <a:srgbClr val="000000">
                      <a:alpha val="40000"/>
                    </a:srgbClr>
                  </a:outerShdw>
                </a:effectLst>
                <a:latin typeface="Times New Roman" pitchFamily="18" charset="0"/>
                <a:cs typeface="Times New Roman" pitchFamily="18" charset="0"/>
              </a:rPr>
            </a:br>
            <a:r>
              <a:rPr lang="en-TT" sz="4100" b="1" kern="1200" dirty="0">
                <a:ln w="6350">
                  <a:noFill/>
                </a:ln>
                <a:solidFill>
                  <a:srgbClr val="FFC000"/>
                </a:solidFill>
                <a:effectLst>
                  <a:outerShdw blurRad="114300" dist="101600" dir="2700000" algn="tl" rotWithShape="0">
                    <a:srgbClr val="000000">
                      <a:alpha val="40000"/>
                    </a:srgbClr>
                  </a:outerShdw>
                </a:effectLst>
                <a:latin typeface="Times New Roman" pitchFamily="18" charset="0"/>
                <a:cs typeface="Times New Roman" pitchFamily="18" charset="0"/>
              </a:rPr>
              <a:t>Public Tendering</a:t>
            </a:r>
            <a:endParaRPr lang="en-TT"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905000"/>
            <a:ext cx="8229600" cy="4800600"/>
          </a:xfrm>
        </p:spPr>
        <p:txBody>
          <a:bodyPr/>
          <a:lstStyle/>
          <a:p>
            <a:pPr>
              <a:defRPr/>
            </a:pPr>
            <a:r>
              <a:rPr lang="en-TT" sz="2800" dirty="0" smtClean="0">
                <a:latin typeface="Times New Roman" pitchFamily="18" charset="0"/>
                <a:cs typeface="Times New Roman" pitchFamily="18" charset="0"/>
              </a:rPr>
              <a:t>The entity does not bind itself to the lowest bidder.</a:t>
            </a:r>
          </a:p>
          <a:p>
            <a:pPr>
              <a:defRPr/>
            </a:pPr>
            <a:r>
              <a:rPr lang="en-TT" sz="2800" dirty="0" smtClean="0">
                <a:latin typeface="Times New Roman" pitchFamily="18" charset="0"/>
                <a:cs typeface="Times New Roman" pitchFamily="18" charset="0"/>
              </a:rPr>
              <a:t>Online websites for tender notices e.g.:</a:t>
            </a:r>
          </a:p>
          <a:p>
            <a:pPr marL="896938">
              <a:defRPr/>
            </a:pPr>
            <a:r>
              <a:rPr lang="en-TT" sz="2800" dirty="0" smtClean="0">
                <a:latin typeface="Times New Roman" pitchFamily="18" charset="0"/>
                <a:cs typeface="Times New Roman" pitchFamily="18" charset="0"/>
              </a:rPr>
              <a:t> http:/www.finance.gov.tt</a:t>
            </a:r>
          </a:p>
          <a:p>
            <a:pPr marL="896938">
              <a:defRPr/>
            </a:pPr>
            <a:r>
              <a:rPr lang="en-TT" sz="2800" dirty="0">
                <a:latin typeface="Times New Roman" pitchFamily="18" charset="0"/>
                <a:cs typeface="Times New Roman" pitchFamily="18" charset="0"/>
              </a:rPr>
              <a:t>t</a:t>
            </a:r>
            <a:r>
              <a:rPr lang="en-TT" sz="2800" dirty="0" smtClean="0">
                <a:latin typeface="Times New Roman" pitchFamily="18" charset="0"/>
                <a:cs typeface="Times New Roman" pitchFamily="18" charset="0"/>
              </a:rPr>
              <a:t>tconnect</a:t>
            </a:r>
          </a:p>
          <a:p>
            <a:pPr marL="896938">
              <a:defRPr/>
            </a:pPr>
            <a:r>
              <a:rPr lang="en-TT" sz="2800" dirty="0" err="1" smtClean="0">
                <a:latin typeface="Times New Roman" pitchFamily="18" charset="0"/>
                <a:cs typeface="Times New Roman" pitchFamily="18" charset="0"/>
              </a:rPr>
              <a:t>ttbizLink</a:t>
            </a:r>
            <a:endParaRPr lang="en-TT" sz="2800" dirty="0" smtClean="0">
              <a:latin typeface="Times New Roman" pitchFamily="18" charset="0"/>
              <a:cs typeface="Times New Roman" pitchFamily="18" charset="0"/>
            </a:endParaRPr>
          </a:p>
          <a:p>
            <a:pPr>
              <a:buNone/>
              <a:defRPr/>
            </a:pPr>
            <a:r>
              <a:rPr lang="en-TT" sz="2500" dirty="0" smtClean="0">
                <a:latin typeface="Times New Roman" pitchFamily="18" charset="0"/>
                <a:cs typeface="Times New Roman" pitchFamily="18" charset="0"/>
              </a:rPr>
              <a:t>NB: Should there be requests for clarifications, this information should be placed on an addendum and shared with all firms that collected Bid Packages</a:t>
            </a:r>
            <a:r>
              <a:rPr lang="en-TT" sz="2500" dirty="0" smtClean="0"/>
              <a:t>. </a:t>
            </a:r>
            <a:endParaRPr lang="en-TT" sz="2500" dirty="0"/>
          </a:p>
        </p:txBody>
      </p:sp>
      <p:sp>
        <p:nvSpPr>
          <p:cNvPr id="4" name="Slide Number Placeholder 3"/>
          <p:cNvSpPr>
            <a:spLocks noGrp="1"/>
          </p:cNvSpPr>
          <p:nvPr>
            <p:ph type="sldNum" sz="quarter" idx="12"/>
          </p:nvPr>
        </p:nvSpPr>
        <p:spPr/>
        <p:txBody>
          <a:bodyPr/>
          <a:lstStyle/>
          <a:p>
            <a:pPr>
              <a:defRPr/>
            </a:pPr>
            <a:fld id="{9BDE64C7-CA26-490C-AAE3-C96B08E9A8CA}" type="slidenum">
              <a:rPr lang="en-US" smtClean="0"/>
              <a:pPr>
                <a:defRPr/>
              </a:pPr>
              <a:t>31</a:t>
            </a:fld>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en-TT" sz="4100" b="1" kern="1200" dirty="0" smtClean="0">
                <a:ln w="6350">
                  <a:noFill/>
                </a:ln>
                <a:solidFill>
                  <a:srgbClr val="FFC000"/>
                </a:solidFill>
                <a:effectLst>
                  <a:outerShdw blurRad="114300" dist="101600" dir="2700000" algn="tl" rotWithShape="0">
                    <a:srgbClr val="000000">
                      <a:alpha val="40000"/>
                    </a:srgbClr>
                  </a:outerShdw>
                </a:effectLst>
                <a:latin typeface="Times New Roman" pitchFamily="18" charset="0"/>
                <a:cs typeface="Times New Roman" pitchFamily="18" charset="0"/>
              </a:rPr>
              <a:t>Publication of Invitation – Tender Notice</a:t>
            </a:r>
            <a:endParaRPr lang="en-TT"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defRPr/>
            </a:pPr>
            <a:r>
              <a:rPr lang="en-TT" dirty="0" smtClean="0">
                <a:latin typeface="Times New Roman" pitchFamily="18" charset="0"/>
                <a:cs typeface="Times New Roman" pitchFamily="18" charset="0"/>
              </a:rPr>
              <a:t>Certain Tenders e.g. Request for Proposals for Designs and Implementation may require two (2) separate envelopes:</a:t>
            </a:r>
          </a:p>
          <a:p>
            <a:pPr marL="0" indent="0">
              <a:buFontTx/>
              <a:buNone/>
              <a:defRPr/>
            </a:pPr>
            <a:r>
              <a:rPr lang="en-TT" dirty="0">
                <a:latin typeface="Times New Roman" pitchFamily="18" charset="0"/>
                <a:cs typeface="Times New Roman" pitchFamily="18" charset="0"/>
              </a:rPr>
              <a:t>	</a:t>
            </a:r>
            <a:r>
              <a:rPr lang="en-TT" dirty="0" smtClean="0">
                <a:latin typeface="Times New Roman" pitchFamily="18" charset="0"/>
                <a:cs typeface="Times New Roman" pitchFamily="18" charset="0"/>
              </a:rPr>
              <a:t>- Technical Proposal</a:t>
            </a:r>
          </a:p>
          <a:p>
            <a:pPr marL="0" indent="0">
              <a:buFontTx/>
              <a:buNone/>
              <a:defRPr/>
            </a:pPr>
            <a:r>
              <a:rPr lang="en-TT" dirty="0">
                <a:latin typeface="Times New Roman" pitchFamily="18" charset="0"/>
                <a:cs typeface="Times New Roman" pitchFamily="18" charset="0"/>
              </a:rPr>
              <a:t>	</a:t>
            </a:r>
            <a:r>
              <a:rPr lang="en-TT" dirty="0" smtClean="0">
                <a:latin typeface="Times New Roman" pitchFamily="18" charset="0"/>
                <a:cs typeface="Times New Roman" pitchFamily="18" charset="0"/>
              </a:rPr>
              <a:t>-  Financial Proposal</a:t>
            </a:r>
          </a:p>
          <a:p>
            <a:pPr marL="361950" indent="-361950">
              <a:buFontTx/>
              <a:buNone/>
              <a:defRPr/>
            </a:pPr>
            <a:r>
              <a:rPr lang="en-TT" dirty="0" smtClean="0">
                <a:latin typeface="Times New Roman" pitchFamily="18" charset="0"/>
                <a:cs typeface="Times New Roman" pitchFamily="18" charset="0"/>
              </a:rPr>
              <a:t>   The name of the firm must be printed on the Financial Proposal.</a:t>
            </a:r>
            <a:endParaRPr lang="en-TT"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pPr>
              <a:defRPr/>
            </a:pPr>
            <a:fld id="{3A0FD85A-84BD-4175-997C-2FF04271D9C4}" type="slidenum">
              <a:rPr lang="en-US" smtClean="0"/>
              <a:pPr>
                <a:defRPr/>
              </a:pPr>
              <a:t>32</a:t>
            </a:fld>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2100"/>
            <a:ext cx="8229600" cy="1231900"/>
          </a:xfrm>
        </p:spPr>
        <p:txBody>
          <a:bodyPr/>
          <a:lstStyle/>
          <a:p>
            <a:pPr algn="ctr">
              <a:defRPr/>
            </a:pPr>
            <a:r>
              <a:rPr lang="en-TT" sz="4100" b="1" kern="1200" dirty="0" smtClean="0">
                <a:ln w="6350">
                  <a:noFill/>
                </a:ln>
                <a:solidFill>
                  <a:srgbClr val="FFC000"/>
                </a:solidFill>
                <a:effectLst>
                  <a:outerShdw blurRad="114300" dist="101600" dir="2700000" algn="tl" rotWithShape="0">
                    <a:srgbClr val="000000">
                      <a:alpha val="40000"/>
                    </a:srgbClr>
                  </a:outerShdw>
                </a:effectLst>
                <a:latin typeface="Times New Roman" pitchFamily="18" charset="0"/>
                <a:cs typeface="Times New Roman" pitchFamily="18" charset="0"/>
              </a:rPr>
              <a:t>Receipt of Tenders</a:t>
            </a:r>
            <a:endParaRPr lang="en-TT"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defRPr/>
            </a:pPr>
            <a:r>
              <a:rPr lang="en-TT" dirty="0" smtClean="0">
                <a:latin typeface="Times New Roman" pitchFamily="18" charset="0"/>
                <a:cs typeface="Times New Roman" pitchFamily="18" charset="0"/>
              </a:rPr>
              <a:t>All tenders must be deposited in the Tenders Box before the closing time.  There must be:</a:t>
            </a:r>
          </a:p>
          <a:p>
            <a:pPr marL="0" indent="0">
              <a:buFontTx/>
              <a:buNone/>
              <a:defRPr/>
            </a:pPr>
            <a:r>
              <a:rPr lang="en-TT" dirty="0">
                <a:latin typeface="Times New Roman" pitchFamily="18" charset="0"/>
                <a:cs typeface="Times New Roman" pitchFamily="18" charset="0"/>
              </a:rPr>
              <a:t>	</a:t>
            </a:r>
            <a:r>
              <a:rPr lang="en-TT" dirty="0" smtClean="0">
                <a:latin typeface="Times New Roman" pitchFamily="18" charset="0"/>
                <a:cs typeface="Times New Roman" pitchFamily="18" charset="0"/>
              </a:rPr>
              <a:t>- Required copies.</a:t>
            </a:r>
          </a:p>
          <a:p>
            <a:pPr marL="0" indent="0">
              <a:buFontTx/>
              <a:buNone/>
              <a:defRPr/>
            </a:pPr>
            <a:r>
              <a:rPr lang="en-TT" dirty="0">
                <a:latin typeface="Times New Roman" pitchFamily="18" charset="0"/>
                <a:cs typeface="Times New Roman" pitchFamily="18" charset="0"/>
              </a:rPr>
              <a:t>	</a:t>
            </a:r>
            <a:r>
              <a:rPr lang="en-TT" dirty="0" smtClean="0">
                <a:latin typeface="Times New Roman" pitchFamily="18" charset="0"/>
                <a:cs typeface="Times New Roman" pitchFamily="18" charset="0"/>
              </a:rPr>
              <a:t>- Sealed Copies.</a:t>
            </a:r>
          </a:p>
          <a:p>
            <a:pPr marL="0" indent="0">
              <a:buFontTx/>
              <a:buNone/>
              <a:defRPr/>
            </a:pPr>
            <a:r>
              <a:rPr lang="en-TT" dirty="0">
                <a:latin typeface="Times New Roman" pitchFamily="18" charset="0"/>
                <a:cs typeface="Times New Roman" pitchFamily="18" charset="0"/>
              </a:rPr>
              <a:t>	</a:t>
            </a:r>
            <a:r>
              <a:rPr lang="en-TT" dirty="0" smtClean="0">
                <a:latin typeface="Times New Roman" pitchFamily="18" charset="0"/>
                <a:cs typeface="Times New Roman" pitchFamily="18" charset="0"/>
              </a:rPr>
              <a:t>- Proper addresses.</a:t>
            </a:r>
            <a:endParaRPr lang="en-TT"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pPr>
              <a:defRPr/>
            </a:pPr>
            <a:fld id="{A79C3607-27D1-423C-83BB-AB8A9619E9C4}" type="slidenum">
              <a:rPr lang="en-US" smtClean="0"/>
              <a:pPr>
                <a:defRPr/>
              </a:pPr>
              <a:t>33</a:t>
            </a:fld>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en-TT" sz="4100" b="1" kern="1200" dirty="0" smtClean="0">
                <a:ln w="6350">
                  <a:noFill/>
                </a:ln>
                <a:solidFill>
                  <a:srgbClr val="FFC000"/>
                </a:solidFill>
                <a:effectLst>
                  <a:outerShdw blurRad="114300" dist="101600" dir="2700000" algn="tl" rotWithShape="0">
                    <a:srgbClr val="000000">
                      <a:alpha val="40000"/>
                    </a:srgbClr>
                  </a:outerShdw>
                </a:effectLst>
                <a:latin typeface="Times New Roman" pitchFamily="18" charset="0"/>
                <a:cs typeface="Times New Roman" pitchFamily="18" charset="0"/>
              </a:rPr>
              <a:t>Opening of Tender Box</a:t>
            </a:r>
            <a:endParaRPr lang="en-TT"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229600" cy="4419600"/>
          </a:xfrm>
        </p:spPr>
        <p:txBody>
          <a:bodyPr/>
          <a:lstStyle/>
          <a:p>
            <a:pPr>
              <a:defRPr/>
            </a:pPr>
            <a:r>
              <a:rPr lang="en-TT" sz="2800" dirty="0" smtClean="0">
                <a:latin typeface="Times New Roman" pitchFamily="18" charset="0"/>
                <a:cs typeface="Times New Roman" pitchFamily="18" charset="0"/>
              </a:rPr>
              <a:t>Two authorised officers with keys to two (2) different locks.</a:t>
            </a:r>
          </a:p>
          <a:p>
            <a:pPr>
              <a:defRPr/>
            </a:pPr>
            <a:r>
              <a:rPr lang="en-TT" sz="2800" dirty="0" smtClean="0">
                <a:latin typeface="Times New Roman" pitchFamily="18" charset="0"/>
                <a:cs typeface="Times New Roman" pitchFamily="18" charset="0"/>
              </a:rPr>
              <a:t>Announcement of prices (may be adjusted due to arithmetical errors).</a:t>
            </a:r>
          </a:p>
          <a:p>
            <a:pPr>
              <a:defRPr/>
            </a:pPr>
            <a:r>
              <a:rPr lang="en-TT" sz="2800" dirty="0" smtClean="0">
                <a:latin typeface="Times New Roman" pitchFamily="18" charset="0"/>
                <a:cs typeface="Times New Roman" pitchFamily="18" charset="0"/>
              </a:rPr>
              <a:t>Consultancies – only names would be announced for the technical bids.</a:t>
            </a:r>
          </a:p>
          <a:p>
            <a:pPr>
              <a:defRPr/>
            </a:pPr>
            <a:r>
              <a:rPr lang="en-TT" sz="2800" dirty="0" smtClean="0">
                <a:latin typeface="Times New Roman" pitchFamily="18" charset="0"/>
                <a:cs typeface="Times New Roman" pitchFamily="18" charset="0"/>
              </a:rPr>
              <a:t>Prices of tenders for Annual Supplies and Services are also not announced (that is for Bonded Contractors).</a:t>
            </a:r>
            <a:endParaRPr lang="en-TT" sz="28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pPr>
              <a:defRPr/>
            </a:pPr>
            <a:fld id="{AFBEC0DC-E5BC-4605-9ABE-95C589D8CE2A}" type="slidenum">
              <a:rPr lang="en-US" smtClean="0"/>
              <a:pPr>
                <a:defRPr/>
              </a:pPr>
              <a:t>34</a:t>
            </a:fld>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en-TT" sz="4100" b="1" kern="1200" dirty="0" smtClean="0">
                <a:ln w="6350">
                  <a:noFill/>
                </a:ln>
                <a:solidFill>
                  <a:srgbClr val="FFC000"/>
                </a:solidFill>
                <a:effectLst>
                  <a:outerShdw blurRad="114300" dist="101600" dir="2700000" algn="tl" rotWithShape="0">
                    <a:srgbClr val="000000">
                      <a:alpha val="40000"/>
                    </a:srgbClr>
                  </a:outerShdw>
                </a:effectLst>
                <a:latin typeface="Times New Roman" pitchFamily="18" charset="0"/>
                <a:cs typeface="Times New Roman" pitchFamily="18" charset="0"/>
              </a:rPr>
              <a:t>Invitation of Tenders</a:t>
            </a:r>
            <a:endParaRPr lang="en-TT"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defRPr/>
            </a:pPr>
            <a:r>
              <a:rPr lang="en-TT" dirty="0" smtClean="0">
                <a:latin typeface="Times New Roman" pitchFamily="18" charset="0"/>
                <a:cs typeface="Times New Roman" pitchFamily="18" charset="0"/>
              </a:rPr>
              <a:t>Time or  duration to submit Tender – according to the complexity of the project.</a:t>
            </a:r>
          </a:p>
          <a:p>
            <a:pPr>
              <a:defRPr/>
            </a:pPr>
            <a:r>
              <a:rPr lang="en-TT" dirty="0" smtClean="0">
                <a:latin typeface="Times New Roman" pitchFamily="18" charset="0"/>
                <a:cs typeface="Times New Roman" pitchFamily="18" charset="0"/>
              </a:rPr>
              <a:t>Small and medium projects – at least fourteen (14) days.</a:t>
            </a:r>
          </a:p>
          <a:p>
            <a:pPr>
              <a:defRPr/>
            </a:pPr>
            <a:r>
              <a:rPr lang="en-TT" dirty="0" smtClean="0">
                <a:latin typeface="Times New Roman" pitchFamily="18" charset="0"/>
                <a:cs typeface="Times New Roman" pitchFamily="18" charset="0"/>
              </a:rPr>
              <a:t>There should be sufficient time for the tenderers to properly prepare the Bid Packages.</a:t>
            </a:r>
            <a:endParaRPr lang="en-TT"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pPr>
              <a:defRPr/>
            </a:pPr>
            <a:fld id="{CCFC0278-1E0A-4B56-89F4-151FC86939E2}" type="slidenum">
              <a:rPr lang="en-US" smtClean="0"/>
              <a:pPr>
                <a:defRPr/>
              </a:pPr>
              <a:t>35</a:t>
            </a:fld>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en-TT" sz="4100" b="1" kern="1200" dirty="0" smtClean="0">
                <a:ln w="6350">
                  <a:noFill/>
                </a:ln>
                <a:solidFill>
                  <a:srgbClr val="FFC000"/>
                </a:solidFill>
                <a:effectLst>
                  <a:outerShdw blurRad="114300" dist="101600" dir="2700000" algn="tl" rotWithShape="0">
                    <a:srgbClr val="000000">
                      <a:alpha val="40000"/>
                    </a:srgbClr>
                  </a:outerShdw>
                </a:effectLst>
                <a:latin typeface="Times New Roman" pitchFamily="18" charset="0"/>
                <a:cs typeface="Times New Roman" pitchFamily="18" charset="0"/>
              </a:rPr>
              <a:t>Types of Tendering -</a:t>
            </a:r>
            <a:br>
              <a:rPr lang="en-TT" sz="4100" b="1" kern="1200" dirty="0" smtClean="0">
                <a:ln w="6350">
                  <a:noFill/>
                </a:ln>
                <a:solidFill>
                  <a:srgbClr val="FFC000"/>
                </a:solidFill>
                <a:effectLst>
                  <a:outerShdw blurRad="114300" dist="101600" dir="2700000" algn="tl" rotWithShape="0">
                    <a:srgbClr val="000000">
                      <a:alpha val="40000"/>
                    </a:srgbClr>
                  </a:outerShdw>
                </a:effectLst>
                <a:latin typeface="Times New Roman" pitchFamily="18" charset="0"/>
                <a:cs typeface="Times New Roman" pitchFamily="18" charset="0"/>
              </a:rPr>
            </a:br>
            <a:r>
              <a:rPr lang="en-TT" sz="4100" b="1" kern="1200" dirty="0" smtClean="0">
                <a:ln w="6350">
                  <a:noFill/>
                </a:ln>
                <a:solidFill>
                  <a:srgbClr val="FFC000"/>
                </a:solidFill>
                <a:effectLst>
                  <a:outerShdw blurRad="114300" dist="101600" dir="2700000" algn="tl" rotWithShape="0">
                    <a:srgbClr val="000000">
                      <a:alpha val="40000"/>
                    </a:srgbClr>
                  </a:outerShdw>
                </a:effectLst>
                <a:latin typeface="Times New Roman" pitchFamily="18" charset="0"/>
                <a:cs typeface="Times New Roman" pitchFamily="18" charset="0"/>
              </a:rPr>
              <a:t>Public Tendering</a:t>
            </a:r>
            <a:endParaRPr lang="en-TT"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752600"/>
            <a:ext cx="8229600" cy="5029200"/>
          </a:xfrm>
        </p:spPr>
        <p:txBody>
          <a:bodyPr/>
          <a:lstStyle/>
          <a:p>
            <a:pPr>
              <a:defRPr/>
            </a:pPr>
            <a:r>
              <a:rPr lang="en-TT" dirty="0" smtClean="0">
                <a:latin typeface="Times New Roman" pitchFamily="18" charset="0"/>
                <a:cs typeface="Times New Roman" pitchFamily="18" charset="0"/>
              </a:rPr>
              <a:t>Request for Proposal – one (1) envelope</a:t>
            </a:r>
          </a:p>
          <a:p>
            <a:pPr>
              <a:defRPr/>
            </a:pPr>
            <a:r>
              <a:rPr lang="en-TT" dirty="0" smtClean="0">
                <a:latin typeface="Times New Roman" pitchFamily="18" charset="0"/>
                <a:cs typeface="Times New Roman" pitchFamily="18" charset="0"/>
              </a:rPr>
              <a:t>Request for Proposal (Technical and Financial (Separate)</a:t>
            </a:r>
          </a:p>
          <a:p>
            <a:pPr>
              <a:defRPr/>
            </a:pPr>
            <a:r>
              <a:rPr lang="en-TT" dirty="0" smtClean="0">
                <a:latin typeface="Times New Roman" pitchFamily="18" charset="0"/>
                <a:cs typeface="Times New Roman" pitchFamily="18" charset="0"/>
              </a:rPr>
              <a:t>Expressions of Interest</a:t>
            </a:r>
          </a:p>
          <a:p>
            <a:pPr>
              <a:defRPr/>
            </a:pPr>
            <a:r>
              <a:rPr lang="en-TT" dirty="0" smtClean="0">
                <a:latin typeface="Times New Roman" pitchFamily="18" charset="0"/>
                <a:cs typeface="Times New Roman" pitchFamily="18" charset="0"/>
              </a:rPr>
              <a:t>PPP, BOOT, BOLT, Turnkey Operations</a:t>
            </a:r>
          </a:p>
          <a:p>
            <a:pPr>
              <a:defRPr/>
            </a:pPr>
            <a:r>
              <a:rPr lang="en-TT" dirty="0" smtClean="0"/>
              <a:t>E-tendering</a:t>
            </a:r>
          </a:p>
          <a:p>
            <a:pPr>
              <a:defRPr/>
            </a:pPr>
            <a:endParaRPr lang="en-TT" dirty="0" smtClean="0"/>
          </a:p>
          <a:p>
            <a:pPr marL="0" indent="0">
              <a:buFontTx/>
              <a:buNone/>
              <a:defRPr/>
            </a:pPr>
            <a:endParaRPr lang="en-TT" dirty="0" smtClean="0"/>
          </a:p>
          <a:p>
            <a:pPr marL="0" indent="0">
              <a:buFontTx/>
              <a:buNone/>
              <a:defRPr/>
            </a:pPr>
            <a:endParaRPr lang="en-TT" dirty="0"/>
          </a:p>
        </p:txBody>
      </p:sp>
      <p:sp>
        <p:nvSpPr>
          <p:cNvPr id="4" name="Slide Number Placeholder 3"/>
          <p:cNvSpPr>
            <a:spLocks noGrp="1"/>
          </p:cNvSpPr>
          <p:nvPr>
            <p:ph type="sldNum" sz="quarter" idx="12"/>
          </p:nvPr>
        </p:nvSpPr>
        <p:spPr/>
        <p:txBody>
          <a:bodyPr/>
          <a:lstStyle/>
          <a:p>
            <a:pPr>
              <a:defRPr/>
            </a:pPr>
            <a:fld id="{1399364C-622D-435E-AD93-C3B9B0445A00}" type="slidenum">
              <a:rPr lang="en-US" smtClean="0"/>
              <a:pPr>
                <a:defRPr/>
              </a:pPr>
              <a:t>36</a:t>
            </a:fld>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en-TT" sz="4100" b="1" kern="1200" dirty="0">
                <a:ln w="6350">
                  <a:noFill/>
                </a:ln>
                <a:solidFill>
                  <a:srgbClr val="FFC000"/>
                </a:solidFill>
                <a:effectLst>
                  <a:outerShdw blurRad="114300" dist="101600" dir="2700000" algn="tl" rotWithShape="0">
                    <a:srgbClr val="000000">
                      <a:alpha val="40000"/>
                    </a:srgbClr>
                  </a:outerShdw>
                </a:effectLst>
                <a:latin typeface="Times New Roman" pitchFamily="18" charset="0"/>
                <a:cs typeface="Times New Roman" pitchFamily="18" charset="0"/>
              </a:rPr>
              <a:t>Types of Tendering -</a:t>
            </a:r>
            <a:br>
              <a:rPr lang="en-TT" sz="4100" b="1" kern="1200" dirty="0">
                <a:ln w="6350">
                  <a:noFill/>
                </a:ln>
                <a:solidFill>
                  <a:srgbClr val="FFC000"/>
                </a:solidFill>
                <a:effectLst>
                  <a:outerShdw blurRad="114300" dist="101600" dir="2700000" algn="tl" rotWithShape="0">
                    <a:srgbClr val="000000">
                      <a:alpha val="40000"/>
                    </a:srgbClr>
                  </a:outerShdw>
                </a:effectLst>
                <a:latin typeface="Times New Roman" pitchFamily="18" charset="0"/>
                <a:cs typeface="Times New Roman" pitchFamily="18" charset="0"/>
              </a:rPr>
            </a:br>
            <a:r>
              <a:rPr lang="en-TT" sz="4100" b="1" kern="1200" dirty="0" smtClean="0">
                <a:ln w="6350">
                  <a:noFill/>
                </a:ln>
                <a:solidFill>
                  <a:srgbClr val="FFC000"/>
                </a:solidFill>
                <a:effectLst>
                  <a:outerShdw blurRad="114300" dist="101600" dir="2700000" algn="tl" rotWithShape="0">
                    <a:srgbClr val="000000">
                      <a:alpha val="40000"/>
                    </a:srgbClr>
                  </a:outerShdw>
                </a:effectLst>
                <a:latin typeface="Times New Roman" pitchFamily="18" charset="0"/>
                <a:cs typeface="Times New Roman" pitchFamily="18" charset="0"/>
              </a:rPr>
              <a:t>Selective Tendering</a:t>
            </a:r>
            <a:endParaRPr lang="en-TT"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defRPr/>
            </a:pPr>
            <a:r>
              <a:rPr lang="en-TT" dirty="0" smtClean="0">
                <a:latin typeface="Times New Roman" pitchFamily="18" charset="0"/>
                <a:cs typeface="Times New Roman" pitchFamily="18" charset="0"/>
              </a:rPr>
              <a:t>By inviting several firms that were selected based on market research.</a:t>
            </a:r>
          </a:p>
          <a:p>
            <a:pPr>
              <a:defRPr/>
            </a:pPr>
            <a:r>
              <a:rPr lang="en-TT" dirty="0" smtClean="0">
                <a:latin typeface="Times New Roman" pitchFamily="18" charset="0"/>
                <a:cs typeface="Times New Roman" pitchFamily="18" charset="0"/>
              </a:rPr>
              <a:t>Selection based on prequalification or shortlisted according to pre-set criteria.</a:t>
            </a:r>
          </a:p>
          <a:p>
            <a:pPr>
              <a:defRPr/>
            </a:pPr>
            <a:r>
              <a:rPr lang="en-TT" dirty="0" smtClean="0">
                <a:latin typeface="Times New Roman" pitchFamily="18" charset="0"/>
                <a:cs typeface="Times New Roman" pitchFamily="18" charset="0"/>
              </a:rPr>
              <a:t>Few manufacturers worldwide.</a:t>
            </a:r>
          </a:p>
          <a:p>
            <a:pPr>
              <a:defRPr/>
            </a:pPr>
            <a:r>
              <a:rPr lang="en-TT" dirty="0" smtClean="0">
                <a:latin typeface="Times New Roman" pitchFamily="18" charset="0"/>
                <a:cs typeface="Times New Roman" pitchFamily="18" charset="0"/>
              </a:rPr>
              <a:t>No Tender Deposit is required</a:t>
            </a:r>
            <a:r>
              <a:rPr lang="en-TT" dirty="0" smtClean="0"/>
              <a:t>.</a:t>
            </a:r>
            <a:endParaRPr lang="en-TT" dirty="0"/>
          </a:p>
        </p:txBody>
      </p:sp>
      <p:sp>
        <p:nvSpPr>
          <p:cNvPr id="4" name="Slide Number Placeholder 3"/>
          <p:cNvSpPr>
            <a:spLocks noGrp="1"/>
          </p:cNvSpPr>
          <p:nvPr>
            <p:ph type="sldNum" sz="quarter" idx="12"/>
          </p:nvPr>
        </p:nvSpPr>
        <p:spPr/>
        <p:txBody>
          <a:bodyPr/>
          <a:lstStyle/>
          <a:p>
            <a:pPr>
              <a:defRPr/>
            </a:pPr>
            <a:fld id="{A16FA543-8196-40CE-9AA7-C51242106C1F}" type="slidenum">
              <a:rPr lang="en-US" smtClean="0"/>
              <a:pPr>
                <a:defRPr/>
              </a:pPr>
              <a:t>37</a:t>
            </a:fld>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en-TT" sz="4100" b="1" kern="1200" dirty="0">
                <a:ln w="6350">
                  <a:noFill/>
                </a:ln>
                <a:solidFill>
                  <a:srgbClr val="FFC000"/>
                </a:solidFill>
                <a:effectLst>
                  <a:outerShdw blurRad="114300" dist="101600" dir="2700000" algn="tl" rotWithShape="0">
                    <a:srgbClr val="000000">
                      <a:alpha val="40000"/>
                    </a:srgbClr>
                  </a:outerShdw>
                </a:effectLst>
                <a:latin typeface="Times New Roman" pitchFamily="18" charset="0"/>
                <a:cs typeface="Times New Roman" pitchFamily="18" charset="0"/>
              </a:rPr>
              <a:t>Types of Tendering -</a:t>
            </a:r>
            <a:br>
              <a:rPr lang="en-TT" sz="4100" b="1" kern="1200" dirty="0">
                <a:ln w="6350">
                  <a:noFill/>
                </a:ln>
                <a:solidFill>
                  <a:srgbClr val="FFC000"/>
                </a:solidFill>
                <a:effectLst>
                  <a:outerShdw blurRad="114300" dist="101600" dir="2700000" algn="tl" rotWithShape="0">
                    <a:srgbClr val="000000">
                      <a:alpha val="40000"/>
                    </a:srgbClr>
                  </a:outerShdw>
                </a:effectLst>
                <a:latin typeface="Times New Roman" pitchFamily="18" charset="0"/>
                <a:cs typeface="Times New Roman" pitchFamily="18" charset="0"/>
              </a:rPr>
            </a:br>
            <a:r>
              <a:rPr lang="en-TT" sz="4100" b="1" kern="1200" dirty="0" smtClean="0">
                <a:ln w="6350">
                  <a:noFill/>
                </a:ln>
                <a:solidFill>
                  <a:srgbClr val="FFC000"/>
                </a:solidFill>
                <a:effectLst>
                  <a:outerShdw blurRad="114300" dist="101600" dir="2700000" algn="tl" rotWithShape="0">
                    <a:srgbClr val="000000">
                      <a:alpha val="40000"/>
                    </a:srgbClr>
                  </a:outerShdw>
                </a:effectLst>
                <a:latin typeface="Times New Roman" pitchFamily="18" charset="0"/>
                <a:cs typeface="Times New Roman" pitchFamily="18" charset="0"/>
              </a:rPr>
              <a:t>Sole Selection</a:t>
            </a:r>
            <a:endParaRPr lang="en-TT"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defRPr/>
            </a:pPr>
            <a:r>
              <a:rPr lang="en-TT" dirty="0" smtClean="0">
                <a:latin typeface="Times New Roman" pitchFamily="18" charset="0"/>
                <a:cs typeface="Times New Roman" pitchFamily="18" charset="0"/>
              </a:rPr>
              <a:t>Must have plausible justification.</a:t>
            </a:r>
          </a:p>
          <a:p>
            <a:pPr>
              <a:defRPr/>
            </a:pPr>
            <a:r>
              <a:rPr lang="en-TT" dirty="0" smtClean="0">
                <a:latin typeface="Times New Roman" pitchFamily="18" charset="0"/>
                <a:cs typeface="Times New Roman" pitchFamily="18" charset="0"/>
              </a:rPr>
              <a:t>Uninvited tenders are to be returned.</a:t>
            </a:r>
          </a:p>
          <a:p>
            <a:pPr>
              <a:defRPr/>
            </a:pPr>
            <a:r>
              <a:rPr lang="en-TT" dirty="0" smtClean="0">
                <a:latin typeface="Times New Roman" pitchFamily="18" charset="0"/>
                <a:cs typeface="Times New Roman" pitchFamily="18" charset="0"/>
              </a:rPr>
              <a:t>Approval by the Board or Minister of Finance and the Economy.</a:t>
            </a:r>
          </a:p>
          <a:p>
            <a:pPr>
              <a:defRPr/>
            </a:pPr>
            <a:r>
              <a:rPr lang="en-TT" dirty="0" smtClean="0">
                <a:latin typeface="Times New Roman" pitchFamily="18" charset="0"/>
                <a:cs typeface="Times New Roman" pitchFamily="18" charset="0"/>
              </a:rPr>
              <a:t>Addressed  directly to the Chairman of the Tenders Committee</a:t>
            </a:r>
            <a:endParaRPr lang="en-TT"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pPr>
              <a:defRPr/>
            </a:pPr>
            <a:fld id="{282C6223-2504-4A36-9F59-F874BB5000FF}" type="slidenum">
              <a:rPr lang="en-US" smtClean="0"/>
              <a:pPr>
                <a:defRPr/>
              </a:pPr>
              <a:t>38</a:t>
            </a:fld>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TT" dirty="0" smtClean="0">
                <a:solidFill>
                  <a:srgbClr val="FFC000"/>
                </a:solidFill>
                <a:latin typeface="Times New Roman" pitchFamily="18" charset="0"/>
                <a:cs typeface="Times New Roman" pitchFamily="18" charset="0"/>
              </a:rPr>
              <a:t>CLARIFICATION</a:t>
            </a:r>
            <a:endParaRPr lang="en-TT"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TT" dirty="0" smtClean="0">
                <a:latin typeface="Times New Roman" pitchFamily="18" charset="0"/>
                <a:cs typeface="Times New Roman" pitchFamily="18" charset="0"/>
              </a:rPr>
              <a:t>Bidders may seek clarification before submission of their bids.</a:t>
            </a:r>
          </a:p>
          <a:p>
            <a:r>
              <a:rPr lang="en-TT" dirty="0" smtClean="0">
                <a:latin typeface="Times New Roman" pitchFamily="18" charset="0"/>
                <a:cs typeface="Times New Roman" pitchFamily="18" charset="0"/>
              </a:rPr>
              <a:t>The questions and answers are distributed to all prospective bidders who paid for tender packages.</a:t>
            </a:r>
          </a:p>
          <a:p>
            <a:r>
              <a:rPr lang="en-TT" dirty="0" smtClean="0">
                <a:latin typeface="Times New Roman" pitchFamily="18" charset="0"/>
                <a:cs typeface="Times New Roman" pitchFamily="18" charset="0"/>
              </a:rPr>
              <a:t>Answers and clarification may be dealt with during pre-tender or pre-site meetings.</a:t>
            </a:r>
            <a:endParaRPr lang="en-TT"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pPr>
              <a:defRPr/>
            </a:pPr>
            <a:fld id="{7094C06B-8483-495F-A8BB-7345BFA5B6AA}" type="slidenum">
              <a:rPr lang="en-US" smtClean="0"/>
              <a:pPr>
                <a:defRPr/>
              </a:pPr>
              <a:t>39</a:t>
            </a:fld>
            <a:endParaRPr lang="en-US" dirty="0"/>
          </a:p>
        </p:txBody>
      </p:sp>
    </p:spTree>
    <p:extLst>
      <p:ext uri="{BB962C8B-B14F-4D97-AF65-F5344CB8AC3E}">
        <p14:creationId xmlns:p14="http://schemas.microsoft.com/office/powerpoint/2010/main" val="27913284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14400"/>
          </a:xfrm>
        </p:spPr>
        <p:txBody>
          <a:bodyPr/>
          <a:lstStyle/>
          <a:p>
            <a:pPr algn="ctr">
              <a:defRPr/>
            </a:pPr>
            <a:r>
              <a:rPr lang="en-TT" sz="3700" b="1" kern="1200" dirty="0" smtClean="0">
                <a:ln w="6350">
                  <a:noFill/>
                </a:ln>
                <a:solidFill>
                  <a:srgbClr val="FFC000"/>
                </a:solidFill>
                <a:effectLst>
                  <a:outerShdw blurRad="114300" dist="101600" dir="2700000" algn="tl" rotWithShape="0">
                    <a:srgbClr val="000000">
                      <a:alpha val="40000"/>
                    </a:srgbClr>
                  </a:outerShdw>
                </a:effectLst>
                <a:latin typeface="Times New Roman" pitchFamily="18" charset="0"/>
                <a:cs typeface="Times New Roman" pitchFamily="18" charset="0"/>
              </a:rPr>
              <a:t>TENDERING</a:t>
            </a:r>
            <a:r>
              <a:rPr lang="en-TT" sz="3700" b="1" kern="1200" dirty="0" smtClean="0">
                <a:ln w="6350">
                  <a:noFill/>
                </a:ln>
                <a:solidFill>
                  <a:srgbClr val="FFC000"/>
                </a:solidFill>
                <a:effectLst>
                  <a:outerShdw blurRad="114300" dist="101600" dir="2700000" algn="tl" rotWithShape="0">
                    <a:srgbClr val="000000">
                      <a:alpha val="40000"/>
                    </a:srgbClr>
                  </a:outerShdw>
                </a:effectLst>
                <a:latin typeface="Lucida Sans"/>
              </a:rPr>
              <a:t> PROCEDURES</a:t>
            </a:r>
            <a:endParaRPr lang="en-TT" dirty="0">
              <a:solidFill>
                <a:srgbClr val="FFC000"/>
              </a:solidFill>
            </a:endParaRPr>
          </a:p>
        </p:txBody>
      </p:sp>
      <p:sp>
        <p:nvSpPr>
          <p:cNvPr id="3" name="Content Placeholder 2"/>
          <p:cNvSpPr>
            <a:spLocks noGrp="1"/>
          </p:cNvSpPr>
          <p:nvPr>
            <p:ph idx="1"/>
          </p:nvPr>
        </p:nvSpPr>
        <p:spPr>
          <a:xfrm>
            <a:off x="457200" y="1143000"/>
            <a:ext cx="8229600" cy="5638800"/>
          </a:xfrm>
        </p:spPr>
        <p:txBody>
          <a:bodyPr/>
          <a:lstStyle/>
          <a:p>
            <a:pPr>
              <a:defRPr/>
            </a:pPr>
            <a:r>
              <a:rPr lang="en-TT" sz="2800" dirty="0" smtClean="0">
                <a:latin typeface="Times New Roman" pitchFamily="18" charset="0"/>
                <a:cs typeface="Times New Roman" pitchFamily="18" charset="0"/>
              </a:rPr>
              <a:t>Many State Agencies possess Tendering Policies and Procedures which may be :</a:t>
            </a:r>
          </a:p>
          <a:p>
            <a:pPr marL="1077913" indent="-457200">
              <a:buFont typeface="Wingdings" pitchFamily="2" charset="2"/>
              <a:buChar char="§"/>
              <a:defRPr/>
            </a:pPr>
            <a:r>
              <a:rPr lang="en-TT" sz="2800" dirty="0" smtClean="0">
                <a:latin typeface="Times New Roman" pitchFamily="18" charset="0"/>
                <a:cs typeface="Times New Roman" pitchFamily="18" charset="0"/>
              </a:rPr>
              <a:t>In accordance with their own legislation of creation;</a:t>
            </a:r>
          </a:p>
          <a:p>
            <a:pPr marL="1079500" indent="-490538">
              <a:buFont typeface="Wingdings" pitchFamily="2" charset="2"/>
              <a:buChar char="§"/>
              <a:defRPr/>
            </a:pPr>
            <a:r>
              <a:rPr lang="en-TT" sz="2800" dirty="0" smtClean="0">
                <a:latin typeface="Times New Roman" pitchFamily="18" charset="0"/>
                <a:cs typeface="Times New Roman" pitchFamily="18" charset="0"/>
              </a:rPr>
              <a:t>Formulated in alignment with the Central Tenders Board Act and its Regulations;</a:t>
            </a:r>
          </a:p>
          <a:p>
            <a:pPr marL="1079500" indent="-539750">
              <a:buFont typeface="Wingdings" pitchFamily="2" charset="2"/>
              <a:buChar char="§"/>
              <a:defRPr/>
            </a:pPr>
            <a:r>
              <a:rPr lang="en-TT" sz="2800" dirty="0" smtClean="0">
                <a:latin typeface="Times New Roman" pitchFamily="18" charset="0"/>
                <a:cs typeface="Times New Roman" pitchFamily="18" charset="0"/>
              </a:rPr>
              <a:t>Commissioned and adopted by the Board of Directors;</a:t>
            </a:r>
          </a:p>
          <a:p>
            <a:pPr marL="1079500" indent="-539750">
              <a:buFont typeface="Wingdings" pitchFamily="2" charset="2"/>
              <a:buChar char="§"/>
              <a:defRPr/>
            </a:pPr>
            <a:r>
              <a:rPr lang="en-TT" sz="2800" dirty="0" smtClean="0">
                <a:latin typeface="Times New Roman" pitchFamily="18" charset="0"/>
                <a:cs typeface="Times New Roman" pitchFamily="18" charset="0"/>
              </a:rPr>
              <a:t>The standard procurement procedures for State Agencies and Statutory Bodies as compiled by the Investment Division, Ministry of Finance and the Economy.</a:t>
            </a:r>
          </a:p>
          <a:p>
            <a:pPr>
              <a:defRPr/>
            </a:pPr>
            <a:endParaRPr lang="en-TT" dirty="0" smtClean="0"/>
          </a:p>
          <a:p>
            <a:pPr>
              <a:defRPr/>
            </a:pPr>
            <a:endParaRPr lang="en-TT" dirty="0"/>
          </a:p>
        </p:txBody>
      </p:sp>
      <p:sp>
        <p:nvSpPr>
          <p:cNvPr id="4" name="Slide Number Placeholder 3"/>
          <p:cNvSpPr>
            <a:spLocks noGrp="1"/>
          </p:cNvSpPr>
          <p:nvPr>
            <p:ph type="sldNum" sz="quarter" idx="12"/>
          </p:nvPr>
        </p:nvSpPr>
        <p:spPr/>
        <p:txBody>
          <a:bodyPr/>
          <a:lstStyle/>
          <a:p>
            <a:pPr>
              <a:defRPr/>
            </a:pPr>
            <a:fld id="{64CF9116-B5AF-4437-A82A-92A7937A9B0F}" type="slidenum">
              <a:rPr lang="en-US" smtClean="0"/>
              <a:pPr>
                <a:defRPr/>
              </a:pPr>
              <a:t>4</a:t>
            </a:fld>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en-TT" sz="4100" b="1" kern="1200" dirty="0" smtClean="0">
                <a:ln w="6350">
                  <a:noFill/>
                </a:ln>
                <a:solidFill>
                  <a:srgbClr val="FFC000"/>
                </a:solidFill>
                <a:effectLst>
                  <a:outerShdw blurRad="114300" dist="101600" dir="2700000" algn="tl" rotWithShape="0">
                    <a:srgbClr val="000000">
                      <a:alpha val="40000"/>
                    </a:srgbClr>
                  </a:outerShdw>
                </a:effectLst>
                <a:latin typeface="Times New Roman" pitchFamily="18" charset="0"/>
                <a:cs typeface="Times New Roman" pitchFamily="18" charset="0"/>
              </a:rPr>
              <a:t>Report on the Opening of Tenders</a:t>
            </a:r>
            <a:endParaRPr lang="en-TT"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676400"/>
            <a:ext cx="8229600" cy="4648200"/>
          </a:xfrm>
        </p:spPr>
        <p:txBody>
          <a:bodyPr/>
          <a:lstStyle/>
          <a:p>
            <a:pPr>
              <a:defRPr/>
            </a:pPr>
            <a:r>
              <a:rPr lang="en-TT" dirty="0" smtClean="0">
                <a:latin typeface="Times New Roman" pitchFamily="18" charset="0"/>
                <a:cs typeface="Times New Roman" pitchFamily="18" charset="0"/>
              </a:rPr>
              <a:t>A Report of the Opening must be completed.  It must contain:</a:t>
            </a:r>
          </a:p>
          <a:p>
            <a:pPr marL="1347788">
              <a:defRPr/>
            </a:pPr>
            <a:r>
              <a:rPr lang="en-TT" dirty="0" smtClean="0">
                <a:latin typeface="Times New Roman" pitchFamily="18" charset="0"/>
                <a:cs typeface="Times New Roman" pitchFamily="18" charset="0"/>
              </a:rPr>
              <a:t>Project for Bid</a:t>
            </a:r>
          </a:p>
          <a:p>
            <a:pPr marL="1254125" indent="-339725">
              <a:defRPr/>
            </a:pPr>
            <a:r>
              <a:rPr lang="en-TT" dirty="0" smtClean="0">
                <a:latin typeface="Times New Roman" pitchFamily="18" charset="0"/>
                <a:cs typeface="Times New Roman" pitchFamily="18" charset="0"/>
              </a:rPr>
              <a:t>All officials present.</a:t>
            </a:r>
          </a:p>
          <a:p>
            <a:pPr marL="1254125" indent="-339725">
              <a:defRPr/>
            </a:pPr>
            <a:r>
              <a:rPr lang="en-TT" dirty="0" smtClean="0">
                <a:latin typeface="Times New Roman" pitchFamily="18" charset="0"/>
                <a:cs typeface="Times New Roman" pitchFamily="18" charset="0"/>
              </a:rPr>
              <a:t>Time of Opening.</a:t>
            </a:r>
          </a:p>
          <a:p>
            <a:pPr marL="1254125" indent="-339725">
              <a:defRPr/>
            </a:pPr>
            <a:r>
              <a:rPr lang="en-TT" dirty="0" smtClean="0">
                <a:latin typeface="Times New Roman" pitchFamily="18" charset="0"/>
                <a:cs typeface="Times New Roman" pitchFamily="18" charset="0"/>
              </a:rPr>
              <a:t>Time of Completion of Exercise</a:t>
            </a:r>
            <a:r>
              <a:rPr lang="en-TT" dirty="0" smtClean="0"/>
              <a:t>.</a:t>
            </a:r>
          </a:p>
          <a:p>
            <a:pPr marL="1254125" indent="-339725">
              <a:defRPr/>
            </a:pPr>
            <a:r>
              <a:rPr lang="en-TT" dirty="0" smtClean="0">
                <a:latin typeface="Times New Roman" pitchFamily="18" charset="0"/>
                <a:cs typeface="Times New Roman" pitchFamily="18" charset="0"/>
              </a:rPr>
              <a:t>Attendance of all firms witnessing the opening.</a:t>
            </a:r>
          </a:p>
          <a:p>
            <a:pPr marL="1254125" indent="-339725">
              <a:defRPr/>
            </a:pPr>
            <a:endParaRPr lang="en-TT" dirty="0" smtClean="0">
              <a:latin typeface="Times New Roman" pitchFamily="18" charset="0"/>
              <a:cs typeface="Times New Roman" pitchFamily="18" charset="0"/>
            </a:endParaRPr>
          </a:p>
          <a:p>
            <a:pPr marL="914400" indent="0">
              <a:buNone/>
              <a:defRPr/>
            </a:pPr>
            <a:endParaRPr lang="en-TT"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pPr>
              <a:defRPr/>
            </a:pPr>
            <a:fld id="{68D97F55-815F-4058-9159-2440CE32B37A}" type="slidenum">
              <a:rPr lang="en-US" smtClean="0"/>
              <a:pPr>
                <a:defRPr/>
              </a:pPr>
              <a:t>40</a:t>
            </a:fld>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TT" sz="4100" b="1" kern="1200" dirty="0">
                <a:ln w="6350">
                  <a:noFill/>
                </a:ln>
                <a:solidFill>
                  <a:srgbClr val="FFC000"/>
                </a:solidFill>
                <a:effectLst>
                  <a:outerShdw blurRad="114300" dist="101600" dir="2700000" algn="tl" rotWithShape="0">
                    <a:srgbClr val="000000">
                      <a:alpha val="40000"/>
                    </a:srgbClr>
                  </a:outerShdw>
                </a:effectLst>
                <a:latin typeface="Times New Roman" pitchFamily="18" charset="0"/>
                <a:cs typeface="Times New Roman" pitchFamily="18" charset="0"/>
              </a:rPr>
              <a:t>Report on the Opening of Tenders</a:t>
            </a:r>
            <a:endParaRPr lang="en-TT"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marL="0" indent="0">
              <a:buNone/>
              <a:defRPr/>
            </a:pPr>
            <a:r>
              <a:rPr lang="en-TT" dirty="0" smtClean="0">
                <a:latin typeface="Times New Roman" pitchFamily="18" charset="0"/>
                <a:cs typeface="Times New Roman" pitchFamily="18" charset="0"/>
              </a:rPr>
              <a:t>It must also contain:</a:t>
            </a:r>
          </a:p>
          <a:p>
            <a:pPr marL="1166813">
              <a:defRPr/>
            </a:pPr>
            <a:r>
              <a:rPr lang="en-TT" dirty="0" smtClean="0">
                <a:latin typeface="Times New Roman" pitchFamily="18" charset="0"/>
                <a:cs typeface="Times New Roman" pitchFamily="18" charset="0"/>
              </a:rPr>
              <a:t>Name of Project.</a:t>
            </a:r>
          </a:p>
          <a:p>
            <a:pPr marL="1166813">
              <a:defRPr/>
            </a:pPr>
            <a:r>
              <a:rPr lang="en-TT" dirty="0" smtClean="0">
                <a:latin typeface="Times New Roman" pitchFamily="18" charset="0"/>
                <a:cs typeface="Times New Roman" pitchFamily="18" charset="0"/>
              </a:rPr>
              <a:t>File Number.</a:t>
            </a:r>
          </a:p>
          <a:p>
            <a:pPr marL="1166813">
              <a:defRPr/>
            </a:pPr>
            <a:r>
              <a:rPr lang="en-TT" dirty="0" smtClean="0">
                <a:latin typeface="Times New Roman" pitchFamily="18" charset="0"/>
                <a:cs typeface="Times New Roman" pitchFamily="18" charset="0"/>
              </a:rPr>
              <a:t>Attendance records.</a:t>
            </a:r>
          </a:p>
          <a:p>
            <a:pPr marL="1166813">
              <a:defRPr/>
            </a:pPr>
            <a:r>
              <a:rPr lang="en-TT" dirty="0" smtClean="0">
                <a:latin typeface="Times New Roman" pitchFamily="18" charset="0"/>
                <a:cs typeface="Times New Roman" pitchFamily="18" charset="0"/>
              </a:rPr>
              <a:t>Any unusual incident.</a:t>
            </a:r>
          </a:p>
          <a:p>
            <a:pPr marL="1166813">
              <a:defRPr/>
            </a:pPr>
            <a:r>
              <a:rPr lang="en-TT" dirty="0" smtClean="0">
                <a:latin typeface="Times New Roman" pitchFamily="18" charset="0"/>
                <a:cs typeface="Times New Roman" pitchFamily="18" charset="0"/>
              </a:rPr>
              <a:t>Late Tender received and time</a:t>
            </a:r>
            <a:r>
              <a:rPr lang="en-TT" dirty="0" smtClean="0"/>
              <a:t>.</a:t>
            </a:r>
            <a:endParaRPr lang="en-TT" dirty="0"/>
          </a:p>
        </p:txBody>
      </p:sp>
      <p:sp>
        <p:nvSpPr>
          <p:cNvPr id="4" name="Slide Number Placeholder 3"/>
          <p:cNvSpPr>
            <a:spLocks noGrp="1"/>
          </p:cNvSpPr>
          <p:nvPr>
            <p:ph type="sldNum" sz="quarter" idx="12"/>
          </p:nvPr>
        </p:nvSpPr>
        <p:spPr/>
        <p:txBody>
          <a:bodyPr/>
          <a:lstStyle/>
          <a:p>
            <a:pPr>
              <a:defRPr/>
            </a:pPr>
            <a:fld id="{B3529E47-4EF1-4AA5-A2D9-1AEA96768501}" type="slidenum">
              <a:rPr lang="en-US" smtClean="0"/>
              <a:pPr>
                <a:defRPr/>
              </a:pPr>
              <a:t>41</a:t>
            </a:fld>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TT" sz="4100" b="1" kern="1200" dirty="0">
                <a:ln w="6350">
                  <a:noFill/>
                </a:ln>
                <a:solidFill>
                  <a:srgbClr val="FFC000"/>
                </a:solidFill>
                <a:effectLst>
                  <a:outerShdw blurRad="114300" dist="101600" dir="2700000" algn="tl" rotWithShape="0">
                    <a:srgbClr val="000000">
                      <a:alpha val="40000"/>
                    </a:srgbClr>
                  </a:outerShdw>
                </a:effectLst>
                <a:latin typeface="Times New Roman" pitchFamily="18" charset="0"/>
                <a:cs typeface="Times New Roman" pitchFamily="18" charset="0"/>
              </a:rPr>
              <a:t>Report on the Opening of Tenders</a:t>
            </a:r>
            <a:endParaRPr lang="en-TT"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defRPr/>
            </a:pPr>
            <a:r>
              <a:rPr lang="en-TT" dirty="0" smtClean="0">
                <a:latin typeface="Times New Roman" pitchFamily="18" charset="0"/>
                <a:cs typeface="Times New Roman" pitchFamily="18" charset="0"/>
              </a:rPr>
              <a:t>A matrix to indicate whether the mandatory documents were submitted.  Check for:</a:t>
            </a:r>
          </a:p>
          <a:p>
            <a:pPr marL="1011238" indent="-457200">
              <a:buFont typeface="Arial" pitchFamily="34" charset="0"/>
              <a:buChar char="•"/>
              <a:defRPr/>
            </a:pPr>
            <a:r>
              <a:rPr lang="en-TT" dirty="0" smtClean="0">
                <a:latin typeface="Times New Roman" pitchFamily="18" charset="0"/>
                <a:cs typeface="Times New Roman" pitchFamily="18" charset="0"/>
              </a:rPr>
              <a:t>Validity of documents.</a:t>
            </a:r>
          </a:p>
          <a:p>
            <a:pPr marL="1011238" indent="-457200">
              <a:buFont typeface="Arial" pitchFamily="34" charset="0"/>
              <a:buChar char="•"/>
              <a:defRPr/>
            </a:pPr>
            <a:r>
              <a:rPr lang="en-TT" dirty="0" smtClean="0">
                <a:latin typeface="Times New Roman" pitchFamily="18" charset="0"/>
                <a:cs typeface="Times New Roman" pitchFamily="18" charset="0"/>
              </a:rPr>
              <a:t>Authentication.</a:t>
            </a:r>
          </a:p>
          <a:p>
            <a:pPr marL="1011238" indent="-457200">
              <a:buFont typeface="Arial" pitchFamily="34" charset="0"/>
              <a:buChar char="•"/>
              <a:defRPr/>
            </a:pPr>
            <a:r>
              <a:rPr lang="en-TT" dirty="0" smtClean="0">
                <a:latin typeface="Times New Roman" pitchFamily="18" charset="0"/>
                <a:cs typeface="Times New Roman" pitchFamily="18" charset="0"/>
              </a:rPr>
              <a:t>Completion of the attached documents in the bid package.</a:t>
            </a:r>
          </a:p>
          <a:p>
            <a:pPr marL="896938">
              <a:defRPr/>
            </a:pPr>
            <a:endParaRPr lang="en-TT" dirty="0"/>
          </a:p>
          <a:p>
            <a:pPr marL="554038" indent="0">
              <a:buFontTx/>
              <a:buNone/>
              <a:defRPr/>
            </a:pPr>
            <a:endParaRPr lang="en-TT" dirty="0" smtClean="0"/>
          </a:p>
          <a:p>
            <a:pPr marL="457200" lvl="1" indent="0">
              <a:buFont typeface="Tahoma" charset="0"/>
              <a:buNone/>
              <a:defRPr/>
            </a:pPr>
            <a:endParaRPr lang="en-TT" dirty="0"/>
          </a:p>
        </p:txBody>
      </p:sp>
      <p:sp>
        <p:nvSpPr>
          <p:cNvPr id="4" name="Slide Number Placeholder 3"/>
          <p:cNvSpPr>
            <a:spLocks noGrp="1"/>
          </p:cNvSpPr>
          <p:nvPr>
            <p:ph type="sldNum" sz="quarter" idx="12"/>
          </p:nvPr>
        </p:nvSpPr>
        <p:spPr/>
        <p:txBody>
          <a:bodyPr/>
          <a:lstStyle/>
          <a:p>
            <a:pPr>
              <a:defRPr/>
            </a:pPr>
            <a:fld id="{B2EE14A6-6E45-4575-A820-9953BF5B2E04}" type="slidenum">
              <a:rPr lang="en-US" smtClean="0"/>
              <a:pPr>
                <a:defRPr/>
              </a:pPr>
              <a:t>42</a:t>
            </a:fld>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TT" b="1" kern="1200" dirty="0" smtClean="0">
                <a:ln w="6350">
                  <a:noFill/>
                </a:ln>
                <a:solidFill>
                  <a:srgbClr val="FFC000"/>
                </a:solidFill>
                <a:effectLst>
                  <a:outerShdw blurRad="114300" dist="101600" dir="2700000" algn="tl" rotWithShape="0">
                    <a:srgbClr val="000000">
                      <a:alpha val="40000"/>
                    </a:srgbClr>
                  </a:outerShdw>
                </a:effectLst>
                <a:latin typeface="Times New Roman" pitchFamily="18" charset="0"/>
                <a:cs typeface="Times New Roman" pitchFamily="18" charset="0"/>
              </a:rPr>
              <a:t>Evaluation of Tenders</a:t>
            </a:r>
            <a:endParaRPr lang="en-TT"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defRPr/>
            </a:pPr>
            <a:r>
              <a:rPr lang="en-TT" dirty="0" smtClean="0">
                <a:latin typeface="Times New Roman" pitchFamily="18" charset="0"/>
                <a:cs typeface="Times New Roman" pitchFamily="18" charset="0"/>
              </a:rPr>
              <a:t>All tenders received within the stipulated time are evaluated to determine the most efficient and effective responsive bid.</a:t>
            </a:r>
          </a:p>
          <a:p>
            <a:pPr>
              <a:defRPr/>
            </a:pPr>
            <a:r>
              <a:rPr lang="en-TT" dirty="0" smtClean="0">
                <a:latin typeface="Times New Roman" pitchFamily="18" charset="0"/>
                <a:cs typeface="Times New Roman" pitchFamily="18" charset="0"/>
              </a:rPr>
              <a:t>While there must be value for money, it must be emphasised that the lowest price offered is not the only criteria for the selection of the successful bidder.</a:t>
            </a:r>
            <a:endParaRPr lang="en-TT"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pPr>
              <a:defRPr/>
            </a:pPr>
            <a:fld id="{26FCBC47-506D-40E8-B360-D3AACFD3F91A}" type="slidenum">
              <a:rPr lang="en-US" smtClean="0"/>
              <a:pPr>
                <a:defRPr/>
              </a:pPr>
              <a:t>43</a:t>
            </a:fld>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en-TT" b="1" kern="1200" dirty="0" smtClean="0">
                <a:ln w="6350">
                  <a:noFill/>
                </a:ln>
                <a:solidFill>
                  <a:srgbClr val="FFC000"/>
                </a:solidFill>
                <a:effectLst>
                  <a:outerShdw blurRad="114300" dist="101600" dir="2700000" algn="tl" rotWithShape="0">
                    <a:srgbClr val="000000">
                      <a:alpha val="40000"/>
                    </a:srgbClr>
                  </a:outerShdw>
                </a:effectLst>
                <a:latin typeface="Lucida Sans"/>
              </a:rPr>
              <a:t>Evaluation of Tenders</a:t>
            </a:r>
            <a:endParaRPr lang="en-TT" dirty="0">
              <a:solidFill>
                <a:srgbClr val="FFC000"/>
              </a:solidFill>
            </a:endParaRPr>
          </a:p>
        </p:txBody>
      </p:sp>
      <p:sp>
        <p:nvSpPr>
          <p:cNvPr id="3" name="Content Placeholder 2"/>
          <p:cNvSpPr>
            <a:spLocks noGrp="1"/>
          </p:cNvSpPr>
          <p:nvPr>
            <p:ph idx="1"/>
          </p:nvPr>
        </p:nvSpPr>
        <p:spPr/>
        <p:txBody>
          <a:bodyPr/>
          <a:lstStyle/>
          <a:p>
            <a:pPr>
              <a:defRPr/>
            </a:pPr>
            <a:r>
              <a:rPr lang="en-TT" dirty="0" smtClean="0">
                <a:latin typeface="Times New Roman" pitchFamily="18" charset="0"/>
                <a:cs typeface="Times New Roman" pitchFamily="18" charset="0"/>
              </a:rPr>
              <a:t>The Evaluation Committee is comprised of experts in the field of the project.  They must be approved by the Board on the recommendation of Management of the Entity.</a:t>
            </a:r>
          </a:p>
          <a:p>
            <a:pPr>
              <a:defRPr/>
            </a:pPr>
            <a:r>
              <a:rPr lang="en-TT" dirty="0" smtClean="0">
                <a:latin typeface="Times New Roman" pitchFamily="18" charset="0"/>
                <a:cs typeface="Times New Roman" pitchFamily="18" charset="0"/>
              </a:rPr>
              <a:t>Resource personnel may also be utilised for technical and complex projects</a:t>
            </a:r>
            <a:r>
              <a:rPr lang="en-TT" dirty="0" smtClean="0"/>
              <a:t>.</a:t>
            </a:r>
            <a:endParaRPr lang="en-TT" dirty="0"/>
          </a:p>
        </p:txBody>
      </p:sp>
      <p:sp>
        <p:nvSpPr>
          <p:cNvPr id="4" name="Slide Number Placeholder 3"/>
          <p:cNvSpPr>
            <a:spLocks noGrp="1"/>
          </p:cNvSpPr>
          <p:nvPr>
            <p:ph type="sldNum" sz="quarter" idx="12"/>
          </p:nvPr>
        </p:nvSpPr>
        <p:spPr/>
        <p:txBody>
          <a:bodyPr/>
          <a:lstStyle/>
          <a:p>
            <a:pPr>
              <a:defRPr/>
            </a:pPr>
            <a:fld id="{DAF5D892-EDF3-4B51-ACF2-EA492FD77B17}" type="slidenum">
              <a:rPr lang="en-US" smtClean="0"/>
              <a:pPr>
                <a:defRPr/>
              </a:pPr>
              <a:t>44</a:t>
            </a:fld>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2100"/>
            <a:ext cx="8229600" cy="1155700"/>
          </a:xfrm>
        </p:spPr>
        <p:txBody>
          <a:bodyPr/>
          <a:lstStyle/>
          <a:p>
            <a:pPr>
              <a:defRPr/>
            </a:pPr>
            <a:r>
              <a:rPr lang="en-TT" b="1" kern="1200" dirty="0" smtClean="0">
                <a:ln w="6350">
                  <a:noFill/>
                </a:ln>
                <a:solidFill>
                  <a:srgbClr val="FFC000"/>
                </a:solidFill>
                <a:effectLst>
                  <a:outerShdw blurRad="114300" dist="101600" dir="2700000" algn="tl" rotWithShape="0">
                    <a:srgbClr val="000000">
                      <a:alpha val="40000"/>
                    </a:srgbClr>
                  </a:outerShdw>
                </a:effectLst>
                <a:latin typeface="Times New Roman" pitchFamily="18" charset="0"/>
                <a:cs typeface="Times New Roman" pitchFamily="18" charset="0"/>
              </a:rPr>
              <a:t>Evaluation of Tenders</a:t>
            </a:r>
            <a:endParaRPr lang="en-TT"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447800"/>
            <a:ext cx="8229600" cy="5257800"/>
          </a:xfrm>
        </p:spPr>
        <p:txBody>
          <a:bodyPr/>
          <a:lstStyle/>
          <a:p>
            <a:pPr>
              <a:defRPr/>
            </a:pPr>
            <a:r>
              <a:rPr lang="en-TT" sz="2800" dirty="0" smtClean="0">
                <a:latin typeface="Times New Roman" pitchFamily="18" charset="0"/>
                <a:cs typeface="Times New Roman" pitchFamily="18" charset="0"/>
              </a:rPr>
              <a:t>Members of the Evaluation Committee are required to:</a:t>
            </a:r>
          </a:p>
          <a:p>
            <a:pPr marL="1076325">
              <a:defRPr/>
            </a:pPr>
            <a:r>
              <a:rPr lang="en-TT" sz="2800" dirty="0" smtClean="0">
                <a:latin typeface="Times New Roman" pitchFamily="18" charset="0"/>
                <a:cs typeface="Times New Roman" pitchFamily="18" charset="0"/>
              </a:rPr>
              <a:t>Sign a Declaration Form of No </a:t>
            </a:r>
            <a:r>
              <a:rPr lang="en-TT" sz="2800" dirty="0">
                <a:latin typeface="Times New Roman" pitchFamily="18" charset="0"/>
                <a:cs typeface="Times New Roman" pitchFamily="18" charset="0"/>
              </a:rPr>
              <a:t>C</a:t>
            </a:r>
            <a:r>
              <a:rPr lang="en-TT" sz="2800" dirty="0" smtClean="0">
                <a:latin typeface="Times New Roman" pitchFamily="18" charset="0"/>
                <a:cs typeface="Times New Roman" pitchFamily="18" charset="0"/>
              </a:rPr>
              <a:t>onflict of Interest.  The member must request to be recused if he/she has any vested interest in the tender.</a:t>
            </a:r>
          </a:p>
          <a:p>
            <a:pPr marL="1076325">
              <a:defRPr/>
            </a:pPr>
            <a:r>
              <a:rPr lang="en-TT" sz="2800" dirty="0" smtClean="0">
                <a:latin typeface="Times New Roman" pitchFamily="18" charset="0"/>
                <a:cs typeface="Times New Roman" pitchFamily="18" charset="0"/>
              </a:rPr>
              <a:t>Agree to confidentiality of the Evaluation Procedure.  </a:t>
            </a:r>
            <a:endParaRPr lang="en-TT"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pPr>
              <a:defRPr/>
            </a:pPr>
            <a:fld id="{C2EFAF43-5D29-4251-A6EA-47DE0257AC2A}" type="slidenum">
              <a:rPr lang="en-US" smtClean="0"/>
              <a:pPr>
                <a:defRPr/>
              </a:pPr>
              <a:t>45</a:t>
            </a:fld>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2100"/>
            <a:ext cx="8229600" cy="1079500"/>
          </a:xfrm>
        </p:spPr>
        <p:txBody>
          <a:bodyPr/>
          <a:lstStyle/>
          <a:p>
            <a:pPr algn="ctr"/>
            <a:r>
              <a:rPr lang="en-TT" b="1" kern="1200" dirty="0" smtClean="0">
                <a:ln w="6350">
                  <a:noFill/>
                </a:ln>
                <a:solidFill>
                  <a:srgbClr val="FFC000"/>
                </a:solidFill>
                <a:effectLst>
                  <a:outerShdw blurRad="114300" dist="101600" dir="2700000" algn="tl" rotWithShape="0">
                    <a:srgbClr val="000000">
                      <a:alpha val="40000"/>
                    </a:srgbClr>
                  </a:outerShdw>
                </a:effectLst>
                <a:latin typeface="Times New Roman" pitchFamily="18" charset="0"/>
                <a:cs typeface="Times New Roman" pitchFamily="18" charset="0"/>
              </a:rPr>
              <a:t>Evaluation of Tenders</a:t>
            </a:r>
            <a:endParaRPr lang="en-TT"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371600"/>
            <a:ext cx="8229600" cy="5257800"/>
          </a:xfrm>
        </p:spPr>
        <p:txBody>
          <a:bodyPr/>
          <a:lstStyle/>
          <a:p>
            <a:r>
              <a:rPr lang="en-TT" sz="2800" dirty="0" smtClean="0">
                <a:latin typeface="Times New Roman" pitchFamily="18" charset="0"/>
                <a:cs typeface="Times New Roman" pitchFamily="18" charset="0"/>
              </a:rPr>
              <a:t>The Evaluation criteria and weightings must be pre-set. This must be established before  the introduction of the bid and be included </a:t>
            </a:r>
            <a:r>
              <a:rPr lang="en-TT" sz="2800" dirty="0">
                <a:latin typeface="Times New Roman" pitchFamily="18" charset="0"/>
                <a:cs typeface="Times New Roman" pitchFamily="18" charset="0"/>
              </a:rPr>
              <a:t>i</a:t>
            </a:r>
            <a:r>
              <a:rPr lang="en-TT" sz="2800" dirty="0" smtClean="0">
                <a:latin typeface="Times New Roman" pitchFamily="18" charset="0"/>
                <a:cs typeface="Times New Roman" pitchFamily="18" charset="0"/>
              </a:rPr>
              <a:t>n the Bid Package.</a:t>
            </a:r>
          </a:p>
          <a:p>
            <a:pPr>
              <a:defRPr/>
            </a:pPr>
            <a:r>
              <a:rPr lang="en-TT" sz="2800" dirty="0">
                <a:latin typeface="Times New Roman" pitchFamily="18" charset="0"/>
                <a:cs typeface="Times New Roman" pitchFamily="18" charset="0"/>
              </a:rPr>
              <a:t>All Bids submitted to the Evaluation Committee must be:</a:t>
            </a:r>
          </a:p>
          <a:p>
            <a:pPr marL="896938">
              <a:defRPr/>
            </a:pPr>
            <a:r>
              <a:rPr lang="en-TT" sz="2800" dirty="0">
                <a:latin typeface="Times New Roman" pitchFamily="18" charset="0"/>
                <a:cs typeface="Times New Roman" pitchFamily="18" charset="0"/>
              </a:rPr>
              <a:t>Signed and dated by the member </a:t>
            </a:r>
            <a:r>
              <a:rPr lang="en-TT" sz="2800" dirty="0" smtClean="0">
                <a:latin typeface="Times New Roman" pitchFamily="18" charset="0"/>
                <a:cs typeface="Times New Roman" pitchFamily="18" charset="0"/>
              </a:rPr>
              <a:t>opening </a:t>
            </a:r>
            <a:r>
              <a:rPr lang="en-TT" sz="2800" dirty="0">
                <a:latin typeface="Times New Roman" pitchFamily="18" charset="0"/>
                <a:cs typeface="Times New Roman" pitchFamily="18" charset="0"/>
              </a:rPr>
              <a:t>the tenders box.</a:t>
            </a:r>
          </a:p>
          <a:p>
            <a:pPr marL="896938">
              <a:defRPr/>
            </a:pPr>
            <a:r>
              <a:rPr lang="en-TT" sz="2800" dirty="0">
                <a:latin typeface="Times New Roman" pitchFamily="18" charset="0"/>
                <a:cs typeface="Times New Roman" pitchFamily="18" charset="0"/>
              </a:rPr>
              <a:t>Checked to ensure that the mandatory documents are attached</a:t>
            </a:r>
            <a:r>
              <a:rPr lang="en-TT" sz="2800" dirty="0" smtClean="0">
                <a:latin typeface="Times New Roman" pitchFamily="18" charset="0"/>
                <a:cs typeface="Times New Roman" pitchFamily="18" charset="0"/>
              </a:rPr>
              <a:t>.</a:t>
            </a:r>
          </a:p>
          <a:p>
            <a:pPr marL="896938">
              <a:defRPr/>
            </a:pPr>
            <a:r>
              <a:rPr lang="en-TT" sz="2800" dirty="0" smtClean="0">
                <a:latin typeface="Times New Roman" pitchFamily="18" charset="0"/>
                <a:cs typeface="Times New Roman" pitchFamily="18" charset="0"/>
              </a:rPr>
              <a:t>Recei</a:t>
            </a:r>
            <a:r>
              <a:rPr lang="en-TT" sz="2800" dirty="0">
                <a:latin typeface="Times New Roman" pitchFamily="18" charset="0"/>
                <a:cs typeface="Times New Roman" pitchFamily="18" charset="0"/>
              </a:rPr>
              <a:t>v</a:t>
            </a:r>
            <a:r>
              <a:rPr lang="en-TT" sz="2800" dirty="0" smtClean="0">
                <a:latin typeface="Times New Roman" pitchFamily="18" charset="0"/>
                <a:cs typeface="Times New Roman" pitchFamily="18" charset="0"/>
              </a:rPr>
              <a:t>ed before the closing time.</a:t>
            </a:r>
            <a:endParaRPr lang="en-TT" sz="2800" dirty="0">
              <a:latin typeface="Times New Roman" pitchFamily="18" charset="0"/>
              <a:cs typeface="Times New Roman" pitchFamily="18" charset="0"/>
            </a:endParaRPr>
          </a:p>
          <a:p>
            <a:endParaRPr lang="en-TT" sz="2800" dirty="0" smtClean="0"/>
          </a:p>
          <a:p>
            <a:endParaRPr lang="en-TT" sz="2800" dirty="0"/>
          </a:p>
        </p:txBody>
      </p:sp>
      <p:sp>
        <p:nvSpPr>
          <p:cNvPr id="4" name="Slide Number Placeholder 3"/>
          <p:cNvSpPr>
            <a:spLocks noGrp="1"/>
          </p:cNvSpPr>
          <p:nvPr>
            <p:ph type="sldNum" sz="quarter" idx="12"/>
          </p:nvPr>
        </p:nvSpPr>
        <p:spPr/>
        <p:txBody>
          <a:bodyPr/>
          <a:lstStyle/>
          <a:p>
            <a:pPr>
              <a:defRPr/>
            </a:pPr>
            <a:fld id="{7094C06B-8483-495F-A8BB-7345BFA5B6AA}" type="slidenum">
              <a:rPr lang="en-US" smtClean="0"/>
              <a:pPr>
                <a:defRPr/>
              </a:pPr>
              <a:t>46</a:t>
            </a:fld>
            <a:endParaRPr lang="en-US" dirty="0"/>
          </a:p>
        </p:txBody>
      </p:sp>
    </p:spTree>
    <p:extLst>
      <p:ext uri="{BB962C8B-B14F-4D97-AF65-F5344CB8AC3E}">
        <p14:creationId xmlns:p14="http://schemas.microsoft.com/office/powerpoint/2010/main" val="287507087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2100"/>
            <a:ext cx="8229600" cy="1079500"/>
          </a:xfrm>
        </p:spPr>
        <p:txBody>
          <a:bodyPr/>
          <a:lstStyle/>
          <a:p>
            <a:pPr>
              <a:defRPr/>
            </a:pPr>
            <a:r>
              <a:rPr lang="en-TT" b="1" kern="1200" dirty="0">
                <a:ln w="6350">
                  <a:noFill/>
                </a:ln>
                <a:solidFill>
                  <a:srgbClr val="FFC000"/>
                </a:solidFill>
                <a:effectLst>
                  <a:outerShdw blurRad="114300" dist="101600" dir="2700000" algn="tl" rotWithShape="0">
                    <a:srgbClr val="000000">
                      <a:alpha val="40000"/>
                    </a:srgbClr>
                  </a:outerShdw>
                </a:effectLst>
                <a:latin typeface="Times New Roman" pitchFamily="18" charset="0"/>
                <a:cs typeface="Times New Roman" pitchFamily="18" charset="0"/>
              </a:rPr>
              <a:t>Evaluation of Tenders</a:t>
            </a:r>
            <a:endParaRPr lang="en-TT"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524000"/>
            <a:ext cx="8229600" cy="5105400"/>
          </a:xfrm>
        </p:spPr>
        <p:txBody>
          <a:bodyPr/>
          <a:lstStyle/>
          <a:p>
            <a:pPr>
              <a:defRPr/>
            </a:pPr>
            <a:r>
              <a:rPr lang="en-TT" sz="2800" dirty="0" smtClean="0">
                <a:latin typeface="Times New Roman" pitchFamily="18" charset="0"/>
                <a:cs typeface="Times New Roman" pitchFamily="18" charset="0"/>
              </a:rPr>
              <a:t>An Evaluation Report must comprise of at least:</a:t>
            </a:r>
          </a:p>
          <a:p>
            <a:pPr marL="889000" indent="-514350">
              <a:buFont typeface="+mj-lt"/>
              <a:buAutoNum type="arabicPeriod"/>
              <a:defRPr/>
            </a:pPr>
            <a:r>
              <a:rPr lang="en-TT" sz="2400" dirty="0" smtClean="0">
                <a:latin typeface="Times New Roman" pitchFamily="18" charset="0"/>
                <a:cs typeface="Times New Roman" pitchFamily="18" charset="0"/>
              </a:rPr>
              <a:t>Background of Tender.</a:t>
            </a:r>
          </a:p>
          <a:p>
            <a:pPr marL="889000" indent="-514350">
              <a:buFont typeface="+mj-lt"/>
              <a:buAutoNum type="arabicPeriod"/>
              <a:defRPr/>
            </a:pPr>
            <a:r>
              <a:rPr lang="en-TT" sz="2400" dirty="0" smtClean="0">
                <a:latin typeface="Times New Roman" pitchFamily="18" charset="0"/>
                <a:cs typeface="Times New Roman" pitchFamily="18" charset="0"/>
              </a:rPr>
              <a:t>Closing Date.</a:t>
            </a:r>
          </a:p>
          <a:p>
            <a:pPr marL="889000" indent="-514350">
              <a:buFont typeface="+mj-lt"/>
              <a:buAutoNum type="arabicPeriod"/>
              <a:defRPr/>
            </a:pPr>
            <a:r>
              <a:rPr lang="en-TT" sz="2400" dirty="0" smtClean="0">
                <a:latin typeface="Times New Roman" pitchFamily="18" charset="0"/>
                <a:cs typeface="Times New Roman" pitchFamily="18" charset="0"/>
              </a:rPr>
              <a:t>Names of Evaluators.</a:t>
            </a:r>
          </a:p>
          <a:p>
            <a:pPr marL="889000" indent="-514350">
              <a:buFont typeface="+mj-lt"/>
              <a:buAutoNum type="arabicPeriod"/>
              <a:defRPr/>
            </a:pPr>
            <a:r>
              <a:rPr lang="en-TT" sz="2400" dirty="0" smtClean="0">
                <a:latin typeface="Times New Roman" pitchFamily="18" charset="0"/>
                <a:cs typeface="Times New Roman" pitchFamily="18" charset="0"/>
              </a:rPr>
              <a:t>Pre-set Criteria and Points to the Specification.</a:t>
            </a:r>
          </a:p>
          <a:p>
            <a:pPr marL="889000" indent="-514350">
              <a:buFont typeface="+mj-lt"/>
              <a:buAutoNum type="arabicPeriod"/>
              <a:defRPr/>
            </a:pPr>
            <a:r>
              <a:rPr lang="en-TT" sz="2400" dirty="0" smtClean="0">
                <a:latin typeface="Times New Roman" pitchFamily="18" charset="0"/>
                <a:cs typeface="Times New Roman" pitchFamily="18" charset="0"/>
              </a:rPr>
              <a:t>Description of Strengths and Weaknesses of each firm with respect to the specifications.</a:t>
            </a:r>
          </a:p>
          <a:p>
            <a:pPr marL="889000" indent="-514350">
              <a:buFont typeface="+mj-lt"/>
              <a:buAutoNum type="arabicPeriod"/>
              <a:defRPr/>
            </a:pPr>
            <a:r>
              <a:rPr lang="en-TT" sz="2400" dirty="0" smtClean="0">
                <a:latin typeface="Times New Roman" pitchFamily="18" charset="0"/>
                <a:cs typeface="Times New Roman" pitchFamily="18" charset="0"/>
              </a:rPr>
              <a:t>Score Sheets with points achieved.</a:t>
            </a:r>
          </a:p>
          <a:p>
            <a:pPr marL="889000" indent="-514350">
              <a:buFont typeface="+mj-lt"/>
              <a:buAutoNum type="arabicPeriod"/>
              <a:defRPr/>
            </a:pPr>
            <a:r>
              <a:rPr lang="en-TT" sz="2400" dirty="0" smtClean="0">
                <a:latin typeface="Times New Roman" pitchFamily="18" charset="0"/>
                <a:cs typeface="Times New Roman" pitchFamily="18" charset="0"/>
              </a:rPr>
              <a:t>Recommendations for Selection or Rejection.</a:t>
            </a:r>
          </a:p>
          <a:p>
            <a:pPr marL="0" indent="0">
              <a:buFontTx/>
              <a:buNone/>
              <a:defRPr/>
            </a:pPr>
            <a:r>
              <a:rPr lang="en-TT" sz="2400" dirty="0">
                <a:latin typeface="Times New Roman" pitchFamily="18" charset="0"/>
                <a:cs typeface="Times New Roman" pitchFamily="18" charset="0"/>
              </a:rPr>
              <a:t>	</a:t>
            </a:r>
          </a:p>
        </p:txBody>
      </p:sp>
      <p:sp>
        <p:nvSpPr>
          <p:cNvPr id="4" name="Slide Number Placeholder 3"/>
          <p:cNvSpPr>
            <a:spLocks noGrp="1"/>
          </p:cNvSpPr>
          <p:nvPr>
            <p:ph type="sldNum" sz="quarter" idx="12"/>
          </p:nvPr>
        </p:nvSpPr>
        <p:spPr/>
        <p:txBody>
          <a:bodyPr/>
          <a:lstStyle/>
          <a:p>
            <a:pPr>
              <a:defRPr/>
            </a:pPr>
            <a:fld id="{E55E1CE1-D193-4134-8D35-471579A5E87B}" type="slidenum">
              <a:rPr lang="en-US" smtClean="0"/>
              <a:pPr>
                <a:defRPr/>
              </a:pPr>
              <a:t>47</a:t>
            </a:fld>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2100"/>
            <a:ext cx="8229600" cy="1231900"/>
          </a:xfrm>
        </p:spPr>
        <p:txBody>
          <a:bodyPr/>
          <a:lstStyle/>
          <a:p>
            <a:pPr>
              <a:defRPr/>
            </a:pPr>
            <a:r>
              <a:rPr lang="en-TT" sz="3200" b="1" kern="1200" dirty="0" smtClean="0">
                <a:ln w="6350">
                  <a:noFill/>
                </a:ln>
                <a:solidFill>
                  <a:srgbClr val="FFC000"/>
                </a:solidFill>
                <a:effectLst>
                  <a:outerShdw blurRad="114300" dist="101600" dir="2700000" algn="tl" rotWithShape="0">
                    <a:srgbClr val="000000">
                      <a:alpha val="40000"/>
                    </a:srgbClr>
                  </a:outerShdw>
                </a:effectLst>
                <a:latin typeface="Times New Roman" pitchFamily="18" charset="0"/>
                <a:cs typeface="Times New Roman" pitchFamily="18" charset="0"/>
              </a:rPr>
              <a:t>An  Example of the Score Factors for a Simple Evaluation Process</a:t>
            </a:r>
            <a:endParaRPr lang="en-TT" sz="3200"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229600" cy="5181600"/>
          </a:xfrm>
        </p:spPr>
        <p:txBody>
          <a:bodyPr/>
          <a:lstStyle/>
          <a:p>
            <a:pPr>
              <a:defRPr/>
            </a:pPr>
            <a:r>
              <a:rPr lang="en-TT" sz="2500" dirty="0" smtClean="0">
                <a:latin typeface="Times New Roman" pitchFamily="18" charset="0"/>
                <a:cs typeface="Times New Roman" pitchFamily="18" charset="0"/>
              </a:rPr>
              <a:t>Price is then compared to achieve value for money. E.g.:</a:t>
            </a:r>
            <a:endParaRPr lang="en-TT" sz="2400" dirty="0" smtClean="0">
              <a:latin typeface="Times New Roman" pitchFamily="18" charset="0"/>
              <a:cs typeface="Times New Roman" pitchFamily="18" charset="0"/>
            </a:endParaRPr>
          </a:p>
          <a:p>
            <a:pPr>
              <a:defRPr/>
            </a:pPr>
            <a:r>
              <a:rPr lang="en-TT" sz="2000" b="1" dirty="0" smtClean="0">
                <a:latin typeface="Times New Roman" pitchFamily="18" charset="0"/>
                <a:cs typeface="Times New Roman" pitchFamily="18" charset="0"/>
              </a:rPr>
              <a:t>Tenders are evaluated based on the following criteria as stated in the Tender Documents:-</a:t>
            </a:r>
          </a:p>
          <a:p>
            <a:pPr marL="712788" indent="0">
              <a:buFontTx/>
              <a:buNone/>
              <a:defRPr/>
            </a:pPr>
            <a:r>
              <a:rPr lang="en-TT" sz="1900" dirty="0" smtClean="0">
                <a:latin typeface="Times New Roman" pitchFamily="18" charset="0"/>
                <a:cs typeface="Times New Roman" pitchFamily="18" charset="0"/>
              </a:rPr>
              <a:t>Organization Structure			</a:t>
            </a:r>
            <a:r>
              <a:rPr lang="en-TT" sz="1900" dirty="0">
                <a:latin typeface="Times New Roman" pitchFamily="18" charset="0"/>
                <a:cs typeface="Times New Roman" pitchFamily="18" charset="0"/>
              </a:rPr>
              <a:t> </a:t>
            </a:r>
            <a:r>
              <a:rPr lang="en-TT" sz="1900" dirty="0" smtClean="0">
                <a:latin typeface="Times New Roman" pitchFamily="18" charset="0"/>
                <a:cs typeface="Times New Roman" pitchFamily="18" charset="0"/>
              </a:rPr>
              <a:t>    -     10  Points</a:t>
            </a:r>
          </a:p>
          <a:p>
            <a:pPr marL="712788" indent="0">
              <a:buFontTx/>
              <a:buNone/>
              <a:defRPr/>
            </a:pPr>
            <a:r>
              <a:rPr lang="en-TT" sz="1900" dirty="0" smtClean="0">
                <a:latin typeface="Times New Roman" pitchFamily="18" charset="0"/>
                <a:cs typeface="Times New Roman" pitchFamily="18" charset="0"/>
              </a:rPr>
              <a:t>Past Performance/Tract Record/Reliability        	     -     25  Points</a:t>
            </a:r>
          </a:p>
          <a:p>
            <a:pPr marL="712788" indent="0">
              <a:buFontTx/>
              <a:buNone/>
              <a:defRPr/>
            </a:pPr>
            <a:r>
              <a:rPr lang="en-TT" sz="1900" dirty="0" smtClean="0">
                <a:latin typeface="Times New Roman" pitchFamily="18" charset="0"/>
                <a:cs typeface="Times New Roman" pitchFamily="18" charset="0"/>
              </a:rPr>
              <a:t>Financial Capability			                    -     15  Points</a:t>
            </a:r>
          </a:p>
          <a:p>
            <a:pPr marL="712788" indent="0">
              <a:buFontTx/>
              <a:buNone/>
              <a:defRPr/>
            </a:pPr>
            <a:r>
              <a:rPr lang="en-TT" sz="1900" dirty="0" smtClean="0">
                <a:latin typeface="Times New Roman" pitchFamily="18" charset="0"/>
                <a:cs typeface="Times New Roman" pitchFamily="18" charset="0"/>
              </a:rPr>
              <a:t>Adherence to Specifications		                    -     20  Points</a:t>
            </a:r>
          </a:p>
          <a:p>
            <a:pPr marL="712788" indent="0">
              <a:buFontTx/>
              <a:buNone/>
              <a:defRPr/>
            </a:pPr>
            <a:r>
              <a:rPr lang="en-TT" sz="1900" dirty="0" smtClean="0">
                <a:latin typeface="Times New Roman" pitchFamily="18" charset="0"/>
                <a:cs typeface="Times New Roman" pitchFamily="18" charset="0"/>
              </a:rPr>
              <a:t>Delivery Period				     -     10  Points</a:t>
            </a:r>
          </a:p>
          <a:p>
            <a:pPr marL="712788" indent="0">
              <a:buFontTx/>
              <a:buNone/>
              <a:defRPr/>
            </a:pPr>
            <a:r>
              <a:rPr lang="en-TT" sz="1900" dirty="0" smtClean="0">
                <a:latin typeface="Times New Roman" pitchFamily="18" charset="0"/>
                <a:cs typeface="Times New Roman" pitchFamily="18" charset="0"/>
              </a:rPr>
              <a:t>Training					     -     10  Points</a:t>
            </a:r>
          </a:p>
          <a:p>
            <a:pPr marL="712788" indent="0">
              <a:buFontTx/>
              <a:buNone/>
              <a:defRPr/>
            </a:pPr>
            <a:r>
              <a:rPr lang="en-TT" sz="1900" dirty="0" smtClean="0">
                <a:latin typeface="Times New Roman" pitchFamily="18" charset="0"/>
                <a:cs typeface="Times New Roman" pitchFamily="18" charset="0"/>
              </a:rPr>
              <a:t>Extent of Warranty			                    -     </a:t>
            </a:r>
            <a:r>
              <a:rPr lang="en-TT" sz="1900" u="sng" dirty="0" smtClean="0">
                <a:latin typeface="Times New Roman" pitchFamily="18" charset="0"/>
                <a:cs typeface="Times New Roman" pitchFamily="18" charset="0"/>
              </a:rPr>
              <a:t>10</a:t>
            </a:r>
            <a:r>
              <a:rPr lang="en-TT" sz="1900" dirty="0" smtClean="0">
                <a:latin typeface="Times New Roman" pitchFamily="18" charset="0"/>
                <a:cs typeface="Times New Roman" pitchFamily="18" charset="0"/>
              </a:rPr>
              <a:t>  Points</a:t>
            </a:r>
          </a:p>
          <a:p>
            <a:pPr marL="712788" indent="0">
              <a:buFontTx/>
              <a:buNone/>
              <a:defRPr/>
            </a:pPr>
            <a:r>
              <a:rPr lang="en-TT" sz="1900" b="1" u="sng" dirty="0" smtClean="0">
                <a:latin typeface="Times New Roman" pitchFamily="18" charset="0"/>
                <a:cs typeface="Times New Roman" pitchFamily="18" charset="0"/>
              </a:rPr>
              <a:t>Total</a:t>
            </a:r>
            <a:r>
              <a:rPr lang="en-TT" sz="1900" dirty="0" smtClean="0">
                <a:latin typeface="Times New Roman" pitchFamily="18" charset="0"/>
                <a:cs typeface="Times New Roman" pitchFamily="18" charset="0"/>
              </a:rPr>
              <a:t>	      			  	     -    </a:t>
            </a:r>
            <a:r>
              <a:rPr lang="en-TT" sz="1900" b="1" u="sng" dirty="0" smtClean="0">
                <a:latin typeface="Times New Roman" pitchFamily="18" charset="0"/>
                <a:cs typeface="Times New Roman" pitchFamily="18" charset="0"/>
              </a:rPr>
              <a:t>100</a:t>
            </a:r>
            <a:r>
              <a:rPr lang="en-TT" sz="1900" b="1" dirty="0" smtClean="0">
                <a:latin typeface="Times New Roman" pitchFamily="18" charset="0"/>
                <a:cs typeface="Times New Roman" pitchFamily="18" charset="0"/>
              </a:rPr>
              <a:t>  Points</a:t>
            </a:r>
          </a:p>
          <a:p>
            <a:pPr marL="712788" indent="0">
              <a:buFontTx/>
              <a:buNone/>
              <a:defRPr/>
            </a:pPr>
            <a:endParaRPr lang="en-TT" sz="1900" b="1" dirty="0" smtClean="0">
              <a:latin typeface="Times New Roman" pitchFamily="18" charset="0"/>
              <a:cs typeface="Times New Roman" pitchFamily="18" charset="0"/>
            </a:endParaRPr>
          </a:p>
          <a:p>
            <a:pPr marL="0" indent="0">
              <a:buFontTx/>
              <a:buNone/>
              <a:defRPr/>
            </a:pPr>
            <a:r>
              <a:rPr lang="en-TT" sz="1900" dirty="0" smtClean="0">
                <a:latin typeface="Times New Roman" pitchFamily="18" charset="0"/>
                <a:cs typeface="Times New Roman" pitchFamily="18" charset="0"/>
              </a:rPr>
              <a:t>Tenderers may be advised that they must attain at least 50% in each criterion with an average total score of 70 points to be considered further for short listing.</a:t>
            </a:r>
          </a:p>
          <a:p>
            <a:pPr marL="0" indent="0">
              <a:buFontTx/>
              <a:buNone/>
              <a:defRPr/>
            </a:pPr>
            <a:endParaRPr lang="en-TT" sz="2000" dirty="0" smtClean="0">
              <a:latin typeface="Times New Roman" pitchFamily="18" charset="0"/>
              <a:cs typeface="Times New Roman" pitchFamily="18" charset="0"/>
            </a:endParaRPr>
          </a:p>
          <a:p>
            <a:pPr marL="0" indent="0">
              <a:buFontTx/>
              <a:buNone/>
              <a:defRPr/>
            </a:pPr>
            <a:endParaRPr lang="en-TT" sz="20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pPr>
              <a:defRPr/>
            </a:pPr>
            <a:fld id="{E58B538D-EBA3-4147-82EB-0DF1B083ED0D}" type="slidenum">
              <a:rPr lang="en-US" smtClean="0"/>
              <a:pPr>
                <a:defRPr/>
              </a:pPr>
              <a:t>48</a:t>
            </a:fld>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en-TT" sz="3200" b="1" kern="1200" dirty="0" smtClean="0">
                <a:ln w="6350">
                  <a:noFill/>
                </a:ln>
                <a:solidFill>
                  <a:srgbClr val="FFC000"/>
                </a:solidFill>
                <a:effectLst>
                  <a:outerShdw blurRad="114300" dist="101600" dir="2700000" algn="tl" rotWithShape="0">
                    <a:srgbClr val="000000">
                      <a:alpha val="40000"/>
                    </a:srgbClr>
                  </a:outerShdw>
                </a:effectLst>
                <a:latin typeface="Times New Roman" pitchFamily="18" charset="0"/>
                <a:cs typeface="Times New Roman" pitchFamily="18" charset="0"/>
              </a:rPr>
              <a:t>Example: Request for Proposal (RFP) – Consultancy -  Points Allocated</a:t>
            </a:r>
            <a:endParaRPr lang="en-TT" sz="3200" dirty="0">
              <a:solidFill>
                <a:srgbClr val="FFC000"/>
              </a:solidFill>
              <a:latin typeface="Times New Roman" pitchFamily="18" charset="0"/>
              <a:cs typeface="Times New Roman" pitchFamily="18" charset="0"/>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565502956"/>
              </p:ext>
            </p:extLst>
          </p:nvPr>
        </p:nvGraphicFramePr>
        <p:xfrm>
          <a:off x="457200" y="1676400"/>
          <a:ext cx="8229601" cy="4565138"/>
        </p:xfrm>
        <a:graphic>
          <a:graphicData uri="http://schemas.openxmlformats.org/drawingml/2006/table">
            <a:tbl>
              <a:tblPr firstRow="1" bandRow="1">
                <a:tableStyleId>{5C22544A-7EE6-4342-B048-85BDC9FD1C3A}</a:tableStyleId>
              </a:tblPr>
              <a:tblGrid>
                <a:gridCol w="762000"/>
                <a:gridCol w="6553200"/>
                <a:gridCol w="914401"/>
              </a:tblGrid>
              <a:tr h="633242">
                <a:tc>
                  <a:txBody>
                    <a:bodyPr/>
                    <a:lstStyle/>
                    <a:p>
                      <a:r>
                        <a:rPr lang="en-TT" sz="1400" dirty="0" smtClean="0">
                          <a:solidFill>
                            <a:schemeClr val="bg1">
                              <a:lumMod val="75000"/>
                            </a:schemeClr>
                          </a:solidFill>
                        </a:rPr>
                        <a:t>Nos.</a:t>
                      </a:r>
                      <a:endParaRPr lang="en-TT" sz="1400" dirty="0">
                        <a:solidFill>
                          <a:schemeClr val="bg1">
                            <a:lumMod val="75000"/>
                          </a:schemeClr>
                        </a:solidFill>
                      </a:endParaRPr>
                    </a:p>
                  </a:txBody>
                  <a:tcPr marT="45716" marB="45716"/>
                </a:tc>
                <a:tc>
                  <a:txBody>
                    <a:bodyPr/>
                    <a:lstStyle/>
                    <a:p>
                      <a:pPr algn="ctr"/>
                      <a:r>
                        <a:rPr lang="en-TT" sz="2800" dirty="0" smtClean="0">
                          <a:solidFill>
                            <a:schemeClr val="bg1">
                              <a:lumMod val="75000"/>
                            </a:schemeClr>
                          </a:solidFill>
                          <a:latin typeface="Times New Roman" pitchFamily="18" charset="0"/>
                          <a:cs typeface="Times New Roman" pitchFamily="18" charset="0"/>
                        </a:rPr>
                        <a:t>Criteria</a:t>
                      </a:r>
                      <a:endParaRPr lang="en-TT" sz="2800" dirty="0">
                        <a:solidFill>
                          <a:schemeClr val="bg1">
                            <a:lumMod val="75000"/>
                          </a:schemeClr>
                        </a:solidFill>
                        <a:latin typeface="Times New Roman" pitchFamily="18" charset="0"/>
                        <a:cs typeface="Times New Roman" pitchFamily="18" charset="0"/>
                      </a:endParaRPr>
                    </a:p>
                  </a:txBody>
                  <a:tcPr marT="45716" marB="45716"/>
                </a:tc>
                <a:tc>
                  <a:txBody>
                    <a:bodyPr/>
                    <a:lstStyle/>
                    <a:p>
                      <a:r>
                        <a:rPr lang="en-TT" sz="1800" dirty="0" smtClean="0">
                          <a:solidFill>
                            <a:schemeClr val="bg1">
                              <a:lumMod val="75000"/>
                            </a:schemeClr>
                          </a:solidFill>
                          <a:latin typeface="Times New Roman" pitchFamily="18" charset="0"/>
                          <a:cs typeface="Times New Roman" pitchFamily="18" charset="0"/>
                        </a:rPr>
                        <a:t>Points</a:t>
                      </a:r>
                      <a:endParaRPr lang="en-TT" sz="1800" dirty="0">
                        <a:solidFill>
                          <a:schemeClr val="bg1">
                            <a:lumMod val="75000"/>
                          </a:schemeClr>
                        </a:solidFill>
                        <a:latin typeface="Times New Roman" pitchFamily="18" charset="0"/>
                        <a:cs typeface="Times New Roman" pitchFamily="18" charset="0"/>
                      </a:endParaRPr>
                    </a:p>
                  </a:txBody>
                  <a:tcPr marT="45716" marB="45716"/>
                </a:tc>
              </a:tr>
              <a:tr h="1424158">
                <a:tc>
                  <a:txBody>
                    <a:bodyPr/>
                    <a:lstStyle/>
                    <a:p>
                      <a:pPr algn="just"/>
                      <a:r>
                        <a:rPr lang="en-TT" sz="2000" b="1" baseline="0" dirty="0" smtClean="0"/>
                        <a:t>1.</a:t>
                      </a:r>
                    </a:p>
                  </a:txBody>
                  <a:tcPr marT="45716" marB="45716"/>
                </a:tc>
                <a:tc>
                  <a:txBody>
                    <a:bodyPr/>
                    <a:lstStyle/>
                    <a:p>
                      <a:pPr algn="just"/>
                      <a:r>
                        <a:rPr lang="en-TT" sz="2000" b="1" dirty="0" smtClean="0">
                          <a:latin typeface="Times New Roman" pitchFamily="18" charset="0"/>
                          <a:cs typeface="Times New Roman" pitchFamily="18" charset="0"/>
                        </a:rPr>
                        <a:t>Overall understanding of the assignment and adequacy of the proposed approach, methodology and work plan,</a:t>
                      </a:r>
                      <a:r>
                        <a:rPr lang="en-TT" sz="2000" b="1" baseline="0" dirty="0" smtClean="0">
                          <a:latin typeface="Times New Roman" pitchFamily="18" charset="0"/>
                          <a:cs typeface="Times New Roman" pitchFamily="18" charset="0"/>
                        </a:rPr>
                        <a:t> including consultancy quality, management arrangements and schedule in responding to the Terms of Reference:</a:t>
                      </a:r>
                    </a:p>
                    <a:p>
                      <a:pPr algn="just"/>
                      <a:endParaRPr lang="en-TT" sz="2000" b="1" baseline="0" dirty="0" smtClean="0">
                        <a:latin typeface="Times New Roman" pitchFamily="18" charset="0"/>
                        <a:cs typeface="Times New Roman" pitchFamily="18" charset="0"/>
                      </a:endParaRPr>
                    </a:p>
                  </a:txBody>
                  <a:tcPr marT="45716" marB="45716"/>
                </a:tc>
                <a:tc>
                  <a:txBody>
                    <a:bodyPr/>
                    <a:lstStyle/>
                    <a:p>
                      <a:r>
                        <a:rPr lang="en-TT" sz="2000" b="1" dirty="0" smtClean="0">
                          <a:latin typeface="Times New Roman" pitchFamily="18" charset="0"/>
                          <a:cs typeface="Times New Roman" pitchFamily="18" charset="0"/>
                        </a:rPr>
                        <a:t>40</a:t>
                      </a:r>
                      <a:endParaRPr lang="en-TT" sz="2000" b="1" dirty="0">
                        <a:latin typeface="Times New Roman" pitchFamily="18" charset="0"/>
                        <a:cs typeface="Times New Roman" pitchFamily="18" charset="0"/>
                      </a:endParaRPr>
                    </a:p>
                  </a:txBody>
                  <a:tcPr marT="45716" marB="45716"/>
                </a:tc>
              </a:tr>
              <a:tr h="738366">
                <a:tc>
                  <a:txBody>
                    <a:bodyPr/>
                    <a:lstStyle/>
                    <a:p>
                      <a:endParaRPr lang="en-TT" sz="2000" b="1" dirty="0"/>
                    </a:p>
                  </a:txBody>
                  <a:tcPr marT="45716" marB="45716"/>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TT" sz="2000" b="1" dirty="0" smtClean="0">
                          <a:latin typeface="Times New Roman" pitchFamily="18" charset="0"/>
                          <a:cs typeface="Times New Roman" pitchFamily="18" charset="0"/>
                        </a:rPr>
                        <a:t>Technical Approach and Methodology </a:t>
                      </a:r>
                      <a:r>
                        <a:rPr lang="en-TT" sz="2000" b="1" baseline="0" dirty="0" smtClean="0">
                          <a:latin typeface="Times New Roman" pitchFamily="18" charset="0"/>
                          <a:cs typeface="Times New Roman" pitchFamily="18" charset="0"/>
                        </a:rPr>
                        <a:t>  - </a:t>
                      </a:r>
                      <a:r>
                        <a:rPr lang="en-TT" sz="2000" b="1" dirty="0" smtClean="0">
                          <a:latin typeface="Times New Roman" pitchFamily="18" charset="0"/>
                          <a:cs typeface="Times New Roman" pitchFamily="18" charset="0"/>
                        </a:rPr>
                        <a:t>  20 Points</a:t>
                      </a:r>
                    </a:p>
                    <a:p>
                      <a:r>
                        <a:rPr lang="en-TT" sz="2000" b="1" dirty="0" smtClean="0">
                          <a:latin typeface="Times New Roman" pitchFamily="18" charset="0"/>
                          <a:cs typeface="Times New Roman" pitchFamily="18" charset="0"/>
                        </a:rPr>
                        <a:t>Work </a:t>
                      </a:r>
                      <a:r>
                        <a:rPr lang="en-TT" sz="2000" b="1" baseline="0" dirty="0" smtClean="0">
                          <a:latin typeface="Times New Roman" pitchFamily="18" charset="0"/>
                          <a:cs typeface="Times New Roman" pitchFamily="18" charset="0"/>
                        </a:rPr>
                        <a:t> Plan                                                -   10 Points</a:t>
                      </a:r>
                    </a:p>
                    <a:p>
                      <a:r>
                        <a:rPr lang="en-TT" sz="2000" b="1" baseline="0" dirty="0" smtClean="0">
                          <a:latin typeface="Times New Roman" pitchFamily="18" charset="0"/>
                          <a:cs typeface="Times New Roman" pitchFamily="18" charset="0"/>
                        </a:rPr>
                        <a:t>CBM Knowledge and Skills Transfer     -   10 Points</a:t>
                      </a:r>
                      <a:endParaRPr lang="en-TT" sz="2000" b="1" dirty="0">
                        <a:latin typeface="Times New Roman" pitchFamily="18" charset="0"/>
                        <a:cs typeface="Times New Roman" pitchFamily="18" charset="0"/>
                      </a:endParaRPr>
                    </a:p>
                  </a:txBody>
                  <a:tcPr marT="45716" marB="45716"/>
                </a:tc>
                <a:tc>
                  <a:txBody>
                    <a:bodyPr/>
                    <a:lstStyle/>
                    <a:p>
                      <a:endParaRPr lang="en-TT" sz="2000" b="1" dirty="0">
                        <a:latin typeface="Times New Roman" pitchFamily="18" charset="0"/>
                        <a:cs typeface="Times New Roman" pitchFamily="18" charset="0"/>
                      </a:endParaRPr>
                    </a:p>
                  </a:txBody>
                  <a:tcPr marT="45716" marB="45716"/>
                </a:tc>
              </a:tr>
              <a:tr h="702604">
                <a:tc>
                  <a:txBody>
                    <a:bodyPr/>
                    <a:lstStyle/>
                    <a:p>
                      <a:r>
                        <a:rPr lang="en-TT" sz="2000" b="1" dirty="0" smtClean="0"/>
                        <a:t>2.</a:t>
                      </a:r>
                    </a:p>
                  </a:txBody>
                  <a:tcPr marT="45716" marB="45716"/>
                </a:tc>
                <a:tc>
                  <a:txBody>
                    <a:bodyPr/>
                    <a:lstStyle/>
                    <a:p>
                      <a:r>
                        <a:rPr lang="en-TT" sz="2000" b="1" dirty="0" smtClean="0">
                          <a:latin typeface="Times New Roman" pitchFamily="18" charset="0"/>
                          <a:cs typeface="Times New Roman" pitchFamily="18" charset="0"/>
                        </a:rPr>
                        <a:t>Demonstrated capability of the firm to successfully execute projects of a similar nature – field, size, organization type, scope.</a:t>
                      </a:r>
                    </a:p>
                    <a:p>
                      <a:endParaRPr lang="en-TT" sz="2000" b="1" dirty="0" smtClean="0">
                        <a:latin typeface="Times New Roman" pitchFamily="18" charset="0"/>
                        <a:cs typeface="Times New Roman" pitchFamily="18" charset="0"/>
                      </a:endParaRPr>
                    </a:p>
                  </a:txBody>
                  <a:tcPr marT="45716" marB="45716"/>
                </a:tc>
                <a:tc>
                  <a:txBody>
                    <a:bodyPr/>
                    <a:lstStyle/>
                    <a:p>
                      <a:r>
                        <a:rPr lang="en-TT" sz="2000" b="1" dirty="0" smtClean="0">
                          <a:latin typeface="Times New Roman" pitchFamily="18" charset="0"/>
                          <a:cs typeface="Times New Roman" pitchFamily="18" charset="0"/>
                        </a:rPr>
                        <a:t>20</a:t>
                      </a:r>
                      <a:endParaRPr lang="en-TT" sz="2000" b="1" dirty="0">
                        <a:latin typeface="Times New Roman" pitchFamily="18" charset="0"/>
                        <a:cs typeface="Times New Roman" pitchFamily="18" charset="0"/>
                      </a:endParaRPr>
                    </a:p>
                  </a:txBody>
                  <a:tcPr marT="45716" marB="45716"/>
                </a:tc>
              </a:tr>
            </a:tbl>
          </a:graphicData>
        </a:graphic>
      </p:graphicFrame>
      <p:sp>
        <p:nvSpPr>
          <p:cNvPr id="4" name="Slide Number Placeholder 3"/>
          <p:cNvSpPr>
            <a:spLocks noGrp="1"/>
          </p:cNvSpPr>
          <p:nvPr>
            <p:ph type="sldNum" sz="quarter" idx="12"/>
          </p:nvPr>
        </p:nvSpPr>
        <p:spPr/>
        <p:txBody>
          <a:bodyPr/>
          <a:lstStyle/>
          <a:p>
            <a:pPr>
              <a:defRPr/>
            </a:pPr>
            <a:fld id="{A19D3E82-3C95-492E-AF6F-24C0CD8B25BB}" type="slidenum">
              <a:rPr lang="en-US" smtClean="0"/>
              <a:pPr>
                <a:defRPr/>
              </a:pPr>
              <a:t>49</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2100"/>
            <a:ext cx="8229600" cy="1231900"/>
          </a:xfrm>
        </p:spPr>
        <p:txBody>
          <a:bodyPr/>
          <a:lstStyle/>
          <a:p>
            <a:pPr algn="ctr">
              <a:defRPr/>
            </a:pPr>
            <a:r>
              <a:rPr lang="en-TT" sz="3700" b="1" kern="1200" dirty="0" smtClean="0">
                <a:ln w="6350">
                  <a:noFill/>
                </a:ln>
                <a:solidFill>
                  <a:srgbClr val="FFC000"/>
                </a:solidFill>
                <a:effectLst>
                  <a:outerShdw blurRad="114300" dist="101600" dir="2700000" algn="tl" rotWithShape="0">
                    <a:srgbClr val="000000">
                      <a:alpha val="40000"/>
                    </a:srgbClr>
                  </a:outerShdw>
                </a:effectLst>
                <a:latin typeface="Times New Roman" pitchFamily="18" charset="0"/>
                <a:cs typeface="Times New Roman" pitchFamily="18" charset="0"/>
              </a:rPr>
              <a:t>TENDERING </a:t>
            </a:r>
            <a:r>
              <a:rPr lang="en-TT" sz="3700" b="1" kern="1200" dirty="0">
                <a:ln w="6350">
                  <a:noFill/>
                </a:ln>
                <a:solidFill>
                  <a:srgbClr val="FFC000"/>
                </a:solidFill>
                <a:effectLst>
                  <a:outerShdw blurRad="114300" dist="101600" dir="2700000" algn="tl" rotWithShape="0">
                    <a:srgbClr val="000000">
                      <a:alpha val="40000"/>
                    </a:srgbClr>
                  </a:outerShdw>
                </a:effectLst>
                <a:latin typeface="Times New Roman" pitchFamily="18" charset="0"/>
                <a:cs typeface="Times New Roman" pitchFamily="18" charset="0"/>
              </a:rPr>
              <a:t>PROCEDURES</a:t>
            </a:r>
            <a:endParaRPr lang="en-TT"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381000" y="1676400"/>
            <a:ext cx="8305800" cy="5181600"/>
          </a:xfrm>
        </p:spPr>
        <p:txBody>
          <a:bodyPr/>
          <a:lstStyle/>
          <a:p>
            <a:pPr>
              <a:defRPr/>
            </a:pPr>
            <a:r>
              <a:rPr lang="en-TT" sz="2800" dirty="0">
                <a:latin typeface="Times New Roman" pitchFamily="18" charset="0"/>
                <a:cs typeface="Times New Roman" pitchFamily="18" charset="0"/>
              </a:rPr>
              <a:t>F</a:t>
            </a:r>
            <a:r>
              <a:rPr lang="en-TT" sz="2800" dirty="0" smtClean="0">
                <a:latin typeface="Times New Roman" pitchFamily="18" charset="0"/>
                <a:cs typeface="Times New Roman" pitchFamily="18" charset="0"/>
              </a:rPr>
              <a:t>ew State Agencies surprisingly, do not possess any formal policies and procedures for their tendering process.</a:t>
            </a:r>
          </a:p>
          <a:p>
            <a:pPr>
              <a:defRPr/>
            </a:pPr>
            <a:r>
              <a:rPr lang="en-TT" sz="2800" dirty="0" smtClean="0">
                <a:latin typeface="Times New Roman" pitchFamily="18" charset="0"/>
                <a:cs typeface="Times New Roman" pitchFamily="18" charset="0"/>
              </a:rPr>
              <a:t>Acquisition for goods and services is done on an adhoc basis.</a:t>
            </a:r>
          </a:p>
          <a:p>
            <a:pPr>
              <a:defRPr/>
            </a:pPr>
            <a:r>
              <a:rPr lang="en-TT" sz="2800" dirty="0" smtClean="0">
                <a:latin typeface="Times New Roman" pitchFamily="18" charset="0"/>
                <a:cs typeface="Times New Roman" pitchFamily="18" charset="0"/>
              </a:rPr>
              <a:t>Many times this is discovered when there is an appearance, fortunately, before the Public Accounts (Enterprise) Committee and this fact is placed in the Public Domain</a:t>
            </a:r>
            <a:r>
              <a:rPr lang="en-TT" sz="2800" dirty="0" smtClean="0">
                <a:latin typeface="Lucida Sans" pitchFamily="34" charset="0"/>
              </a:rPr>
              <a:t>. </a:t>
            </a:r>
            <a:endParaRPr lang="en-TT" sz="2800" dirty="0">
              <a:latin typeface="Lucida Sans" pitchFamily="34" charset="0"/>
            </a:endParaRPr>
          </a:p>
        </p:txBody>
      </p:sp>
      <p:sp>
        <p:nvSpPr>
          <p:cNvPr id="4" name="Slide Number Placeholder 3"/>
          <p:cNvSpPr>
            <a:spLocks noGrp="1"/>
          </p:cNvSpPr>
          <p:nvPr>
            <p:ph type="sldNum" sz="quarter" idx="12"/>
          </p:nvPr>
        </p:nvSpPr>
        <p:spPr/>
        <p:txBody>
          <a:bodyPr/>
          <a:lstStyle/>
          <a:p>
            <a:pPr>
              <a:defRPr/>
            </a:pPr>
            <a:fld id="{F05BA2B4-6AD0-43B9-8332-43A358F20882}" type="slidenum">
              <a:rPr lang="en-US" smtClean="0"/>
              <a:pPr>
                <a:defRPr/>
              </a:pPr>
              <a:t>5</a:t>
            </a:fld>
            <a:endParaRPr 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2100"/>
            <a:ext cx="8229600" cy="927100"/>
          </a:xfrm>
        </p:spPr>
        <p:txBody>
          <a:bodyPr/>
          <a:lstStyle/>
          <a:p>
            <a:pPr algn="ctr"/>
            <a:r>
              <a:rPr lang="en-TT" sz="3200" b="1" kern="1200" dirty="0">
                <a:ln w="6350">
                  <a:noFill/>
                </a:ln>
                <a:solidFill>
                  <a:srgbClr val="FFC000"/>
                </a:solidFill>
                <a:effectLst>
                  <a:outerShdw blurRad="114300" dist="101600" dir="2700000" algn="tl" rotWithShape="0">
                    <a:srgbClr val="000000">
                      <a:alpha val="40000"/>
                    </a:srgbClr>
                  </a:outerShdw>
                </a:effectLst>
                <a:latin typeface="Lucida Sans"/>
              </a:rPr>
              <a:t>Example: Request for Proposal – </a:t>
            </a:r>
            <a:endParaRPr lang="en-TT" sz="3200" dirty="0">
              <a:solidFill>
                <a:srgbClr val="FFC000"/>
              </a:solid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031816979"/>
              </p:ext>
            </p:extLst>
          </p:nvPr>
        </p:nvGraphicFramePr>
        <p:xfrm>
          <a:off x="457200" y="1066801"/>
          <a:ext cx="8229600" cy="5856205"/>
        </p:xfrm>
        <a:graphic>
          <a:graphicData uri="http://schemas.openxmlformats.org/drawingml/2006/table">
            <a:tbl>
              <a:tblPr firstRow="1" bandRow="1">
                <a:tableStyleId>{5C22544A-7EE6-4342-B048-85BDC9FD1C3A}</a:tableStyleId>
              </a:tblPr>
              <a:tblGrid>
                <a:gridCol w="609600"/>
                <a:gridCol w="6858000"/>
                <a:gridCol w="762000"/>
              </a:tblGrid>
              <a:tr h="457199">
                <a:tc>
                  <a:txBody>
                    <a:bodyPr/>
                    <a:lstStyle/>
                    <a:p>
                      <a:r>
                        <a:rPr lang="en-TT" sz="1400" dirty="0" smtClean="0">
                          <a:solidFill>
                            <a:schemeClr val="bg1">
                              <a:lumMod val="75000"/>
                            </a:schemeClr>
                          </a:solidFill>
                        </a:rPr>
                        <a:t>Nos.</a:t>
                      </a:r>
                      <a:endParaRPr lang="en-TT" sz="1400" dirty="0">
                        <a:solidFill>
                          <a:schemeClr val="bg1">
                            <a:lumMod val="75000"/>
                          </a:schemeClr>
                        </a:solidFill>
                      </a:endParaRPr>
                    </a:p>
                  </a:txBody>
                  <a:tcPr/>
                </a:tc>
                <a:tc>
                  <a:txBody>
                    <a:bodyPr/>
                    <a:lstStyle/>
                    <a:p>
                      <a:pPr algn="ctr"/>
                      <a:r>
                        <a:rPr lang="en-TT" sz="2800" dirty="0" smtClean="0">
                          <a:solidFill>
                            <a:schemeClr val="bg1">
                              <a:lumMod val="75000"/>
                            </a:schemeClr>
                          </a:solidFill>
                          <a:latin typeface="Times New Roman" pitchFamily="18" charset="0"/>
                          <a:cs typeface="Times New Roman" pitchFamily="18" charset="0"/>
                        </a:rPr>
                        <a:t>Criteria (Consultancy)</a:t>
                      </a:r>
                      <a:endParaRPr lang="en-TT" sz="2800" dirty="0">
                        <a:solidFill>
                          <a:schemeClr val="bg1">
                            <a:lumMod val="75000"/>
                          </a:schemeClr>
                        </a:solidFill>
                        <a:latin typeface="Times New Roman" pitchFamily="18" charset="0"/>
                        <a:cs typeface="Times New Roman" pitchFamily="18" charset="0"/>
                      </a:endParaRPr>
                    </a:p>
                  </a:txBody>
                  <a:tcPr/>
                </a:tc>
                <a:tc>
                  <a:txBody>
                    <a:bodyPr/>
                    <a:lstStyle/>
                    <a:p>
                      <a:r>
                        <a:rPr lang="en-TT" sz="1600" dirty="0" smtClean="0">
                          <a:solidFill>
                            <a:schemeClr val="bg1">
                              <a:lumMod val="75000"/>
                            </a:schemeClr>
                          </a:solidFill>
                          <a:latin typeface="Times New Roman" pitchFamily="18" charset="0"/>
                          <a:cs typeface="Times New Roman" pitchFamily="18" charset="0"/>
                        </a:rPr>
                        <a:t>Points</a:t>
                      </a:r>
                      <a:endParaRPr lang="en-TT" sz="1600" dirty="0">
                        <a:solidFill>
                          <a:schemeClr val="bg1">
                            <a:lumMod val="75000"/>
                          </a:schemeClr>
                        </a:solidFill>
                        <a:latin typeface="Times New Roman" pitchFamily="18" charset="0"/>
                        <a:cs typeface="Times New Roman" pitchFamily="18" charset="0"/>
                      </a:endParaRPr>
                    </a:p>
                  </a:txBody>
                  <a:tcPr/>
                </a:tc>
              </a:tr>
              <a:tr h="2279660">
                <a:tc>
                  <a:txBody>
                    <a:bodyPr/>
                    <a:lstStyle/>
                    <a:p>
                      <a:r>
                        <a:rPr lang="en-TT" sz="1400" b="1" dirty="0" smtClean="0"/>
                        <a:t>3.</a:t>
                      </a:r>
                    </a:p>
                  </a:txBody>
                  <a:tcPr marT="45716" marB="45716"/>
                </a:tc>
                <a:tc>
                  <a:txBody>
                    <a:bodyPr/>
                    <a:lstStyle/>
                    <a:p>
                      <a:pPr algn="just"/>
                      <a:r>
                        <a:rPr lang="en-TT" sz="1800" b="1" dirty="0" smtClean="0">
                          <a:latin typeface="Times New Roman" pitchFamily="18" charset="0"/>
                          <a:cs typeface="Times New Roman" pitchFamily="18" charset="0"/>
                        </a:rPr>
                        <a:t>Key professional staff qualifications, specific experience and competence for the assignment</a:t>
                      </a:r>
                      <a:r>
                        <a:rPr lang="en-TT" sz="1800" b="1" baseline="0" dirty="0" smtClean="0">
                          <a:latin typeface="Times New Roman" pitchFamily="18" charset="0"/>
                          <a:cs typeface="Times New Roman" pitchFamily="18" charset="0"/>
                        </a:rPr>
                        <a:t> in the areas of Organization Development (OD), Public Management, Public Service Transformation,  HR Management in public services:</a:t>
                      </a:r>
                    </a:p>
                    <a:p>
                      <a:pPr algn="just"/>
                      <a:r>
                        <a:rPr lang="en-TT" sz="1800" b="1" baseline="0" dirty="0" smtClean="0">
                          <a:latin typeface="Times New Roman" pitchFamily="18" charset="0"/>
                          <a:cs typeface="Times New Roman" pitchFamily="18" charset="0"/>
                        </a:rPr>
                        <a:t>(a) Team Leader – Masters’ Degree in OD, HRM or related area; Ten (10 years experience in public sector administration, transformation and HRM organization transformation; or equivalent combination or qualifications and experience – 20 Points</a:t>
                      </a:r>
                      <a:endParaRPr lang="en-TT" sz="1800" b="1" dirty="0" smtClean="0">
                        <a:latin typeface="Times New Roman" pitchFamily="18" charset="0"/>
                        <a:cs typeface="Times New Roman" pitchFamily="18" charset="0"/>
                      </a:endParaRPr>
                    </a:p>
                  </a:txBody>
                  <a:tcPr marT="45716" marB="45716"/>
                </a:tc>
                <a:tc>
                  <a:txBody>
                    <a:bodyPr/>
                    <a:lstStyle/>
                    <a:p>
                      <a:r>
                        <a:rPr lang="en-TT" sz="1400" b="1" dirty="0" smtClean="0">
                          <a:latin typeface="Times New Roman" pitchFamily="18" charset="0"/>
                          <a:cs typeface="Times New Roman" pitchFamily="18" charset="0"/>
                        </a:rPr>
                        <a:t>35</a:t>
                      </a:r>
                      <a:endParaRPr lang="en-TT" sz="1400" b="1" dirty="0">
                        <a:latin typeface="Times New Roman" pitchFamily="18" charset="0"/>
                        <a:cs typeface="Times New Roman" pitchFamily="18" charset="0"/>
                      </a:endParaRPr>
                    </a:p>
                  </a:txBody>
                  <a:tcPr/>
                </a:tc>
              </a:tr>
              <a:tr h="1458987">
                <a:tc>
                  <a:txBody>
                    <a:bodyPr/>
                    <a:lstStyle/>
                    <a:p>
                      <a:endParaRPr lang="en-TT" sz="1200" b="1" dirty="0"/>
                    </a:p>
                  </a:txBody>
                  <a:tcPr/>
                </a:tc>
                <a:tc>
                  <a:txBody>
                    <a:bodyPr/>
                    <a:lstStyle/>
                    <a:p>
                      <a:pPr algn="just"/>
                      <a:r>
                        <a:rPr lang="en-TT" sz="1800" b="1" dirty="0" smtClean="0">
                          <a:latin typeface="Times New Roman" pitchFamily="18" charset="0"/>
                          <a:cs typeface="Times New Roman" pitchFamily="18" charset="0"/>
                        </a:rPr>
                        <a:t>(b)  Team Leader</a:t>
                      </a:r>
                      <a:r>
                        <a:rPr lang="en-TT" sz="1800" b="1" baseline="0" dirty="0" smtClean="0">
                          <a:latin typeface="Times New Roman" pitchFamily="18" charset="0"/>
                          <a:cs typeface="Times New Roman" pitchFamily="18" charset="0"/>
                        </a:rPr>
                        <a:t> – Masters’ Degrees in OD, Public Management, HRM, Strategic Planning or Management, ICT; International Certification in Project Management; Training in BPR, with  Five (5) years’ experience leading and supporting public sector administration, transformation and HRM organization transformations  - 15 Points</a:t>
                      </a:r>
                      <a:endParaRPr lang="en-TT" sz="1800" b="1" dirty="0">
                        <a:latin typeface="Times New Roman" pitchFamily="18" charset="0"/>
                        <a:cs typeface="Times New Roman" pitchFamily="18" charset="0"/>
                      </a:endParaRPr>
                    </a:p>
                  </a:txBody>
                  <a:tcPr/>
                </a:tc>
                <a:tc>
                  <a:txBody>
                    <a:bodyPr/>
                    <a:lstStyle/>
                    <a:p>
                      <a:endParaRPr lang="en-TT" b="1" dirty="0">
                        <a:latin typeface="Times New Roman" pitchFamily="18" charset="0"/>
                        <a:cs typeface="Times New Roman" pitchFamily="18" charset="0"/>
                      </a:endParaRPr>
                    </a:p>
                  </a:txBody>
                  <a:tcPr/>
                </a:tc>
              </a:tr>
              <a:tr h="369813">
                <a:tc>
                  <a:txBody>
                    <a:bodyPr/>
                    <a:lstStyle/>
                    <a:p>
                      <a:r>
                        <a:rPr lang="en-TT" sz="1400" b="1" dirty="0" smtClean="0"/>
                        <a:t>4</a:t>
                      </a:r>
                      <a:endParaRPr lang="en-TT" sz="1400" b="1" dirty="0"/>
                    </a:p>
                  </a:txBody>
                  <a:tcPr/>
                </a:tc>
                <a:tc>
                  <a:txBody>
                    <a:bodyPr/>
                    <a:lstStyle/>
                    <a:p>
                      <a:r>
                        <a:rPr lang="en-TT" sz="1800" b="1" dirty="0" smtClean="0">
                          <a:latin typeface="Times New Roman" pitchFamily="18" charset="0"/>
                          <a:cs typeface="Times New Roman" pitchFamily="18" charset="0"/>
                        </a:rPr>
                        <a:t>Financial Capability</a:t>
                      </a:r>
                      <a:endParaRPr lang="en-TT" sz="1800" b="1" dirty="0">
                        <a:latin typeface="Times New Roman" pitchFamily="18" charset="0"/>
                        <a:cs typeface="Times New Roman" pitchFamily="18" charset="0"/>
                      </a:endParaRPr>
                    </a:p>
                  </a:txBody>
                  <a:tcPr/>
                </a:tc>
                <a:tc>
                  <a:txBody>
                    <a:bodyPr/>
                    <a:lstStyle/>
                    <a:p>
                      <a:r>
                        <a:rPr lang="en-TT" sz="1400" b="1" dirty="0" smtClean="0">
                          <a:latin typeface="Times New Roman" pitchFamily="18" charset="0"/>
                          <a:cs typeface="Times New Roman" pitchFamily="18" charset="0"/>
                        </a:rPr>
                        <a:t>5 </a:t>
                      </a:r>
                      <a:endParaRPr lang="en-TT" sz="1400" b="1" dirty="0">
                        <a:latin typeface="Times New Roman" pitchFamily="18" charset="0"/>
                        <a:cs typeface="Times New Roman" pitchFamily="18" charset="0"/>
                      </a:endParaRPr>
                    </a:p>
                  </a:txBody>
                  <a:tcPr/>
                </a:tc>
              </a:tr>
              <a:tr h="364747">
                <a:tc>
                  <a:txBody>
                    <a:bodyPr/>
                    <a:lstStyle/>
                    <a:p>
                      <a:endParaRPr lang="en-TT" sz="1400" b="1" dirty="0"/>
                    </a:p>
                  </a:txBody>
                  <a:tcPr/>
                </a:tc>
                <a:tc>
                  <a:txBody>
                    <a:bodyPr/>
                    <a:lstStyle/>
                    <a:p>
                      <a:r>
                        <a:rPr lang="en-TT" sz="1800" b="1" dirty="0" smtClean="0">
                          <a:latin typeface="Times New Roman" pitchFamily="18" charset="0"/>
                          <a:cs typeface="Times New Roman" pitchFamily="18" charset="0"/>
                        </a:rPr>
                        <a:t>TOTAL</a:t>
                      </a:r>
                    </a:p>
                  </a:txBody>
                  <a:tcPr/>
                </a:tc>
                <a:tc>
                  <a:txBody>
                    <a:bodyPr/>
                    <a:lstStyle/>
                    <a:p>
                      <a:r>
                        <a:rPr lang="en-TT" sz="1800" b="1" dirty="0" smtClean="0">
                          <a:latin typeface="Times New Roman" pitchFamily="18" charset="0"/>
                          <a:cs typeface="Times New Roman" pitchFamily="18" charset="0"/>
                        </a:rPr>
                        <a:t>100</a:t>
                      </a:r>
                    </a:p>
                  </a:txBody>
                  <a:tcPr/>
                </a:tc>
              </a:tr>
              <a:tr h="152400">
                <a:tc>
                  <a:txBody>
                    <a:bodyPr/>
                    <a:lstStyle/>
                    <a:p>
                      <a:endParaRPr lang="en-TT"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TT" sz="1600" b="1" i="0" u="none" strike="noStrike" kern="1200" cap="none" spc="0" normalizeH="0" baseline="0" noProof="0" dirty="0" smtClean="0">
                          <a:ln>
                            <a:noFill/>
                          </a:ln>
                          <a:solidFill>
                            <a:srgbClr val="010199"/>
                          </a:solidFill>
                          <a:effectLst/>
                          <a:uLnTx/>
                          <a:uFillTx/>
                          <a:latin typeface="Times New Roman" pitchFamily="18" charset="0"/>
                          <a:ea typeface="+mn-ea"/>
                          <a:cs typeface="Times New Roman" pitchFamily="18" charset="0"/>
                        </a:rPr>
                        <a:t>Consultants are advised that they are required to attain 70 points and above, with at least 50% in each criterion to be further considered.</a:t>
                      </a:r>
                      <a:endParaRPr kumimoji="0" lang="en-TT" sz="1600" b="1" i="0" u="none" strike="noStrike" kern="1200" cap="none" spc="0" normalizeH="0" baseline="0" noProof="0" dirty="0">
                        <a:ln>
                          <a:noFill/>
                        </a:ln>
                        <a:solidFill>
                          <a:srgbClr val="010199"/>
                        </a:solidFill>
                        <a:effectLst/>
                        <a:uLnTx/>
                        <a:uFillTx/>
                        <a:latin typeface="Times New Roman" pitchFamily="18" charset="0"/>
                        <a:ea typeface="+mn-ea"/>
                        <a:cs typeface="Times New Roman" pitchFamily="18" charset="0"/>
                      </a:endParaRPr>
                    </a:p>
                  </a:txBody>
                  <a:tcPr/>
                </a:tc>
                <a:tc>
                  <a:txBody>
                    <a:bodyPr/>
                    <a:lstStyle/>
                    <a:p>
                      <a:endParaRPr lang="en-TT" sz="1400" dirty="0">
                        <a:latin typeface="Times New Roman" pitchFamily="18" charset="0"/>
                        <a:cs typeface="Times New Roman" pitchFamily="18" charset="0"/>
                      </a:endParaRPr>
                    </a:p>
                  </a:txBody>
                  <a:tcPr/>
                </a:tc>
              </a:tr>
            </a:tbl>
          </a:graphicData>
        </a:graphic>
      </p:graphicFrame>
    </p:spTree>
    <p:extLst>
      <p:ext uri="{BB962C8B-B14F-4D97-AF65-F5344CB8AC3E}">
        <p14:creationId xmlns:p14="http://schemas.microsoft.com/office/powerpoint/2010/main" val="15090610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2100"/>
            <a:ext cx="8229600" cy="1308100"/>
          </a:xfrm>
        </p:spPr>
        <p:txBody>
          <a:bodyPr/>
          <a:lstStyle/>
          <a:p>
            <a:pPr>
              <a:defRPr/>
            </a:pPr>
            <a:r>
              <a:rPr lang="en-TT" b="1" kern="1200" dirty="0" smtClean="0">
                <a:ln w="6350">
                  <a:noFill/>
                </a:ln>
                <a:solidFill>
                  <a:srgbClr val="FFC000"/>
                </a:solidFill>
                <a:effectLst>
                  <a:outerShdw blurRad="114300" dist="101600" dir="2700000" algn="tl" rotWithShape="0">
                    <a:srgbClr val="000000">
                      <a:alpha val="40000"/>
                    </a:srgbClr>
                  </a:outerShdw>
                </a:effectLst>
                <a:latin typeface="Times New Roman" pitchFamily="18" charset="0"/>
                <a:cs typeface="Times New Roman" pitchFamily="18" charset="0"/>
              </a:rPr>
              <a:t>The Evaluation Report</a:t>
            </a:r>
            <a:endParaRPr lang="en-TT"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524000"/>
            <a:ext cx="8229600" cy="5257800"/>
          </a:xfrm>
        </p:spPr>
        <p:txBody>
          <a:bodyPr/>
          <a:lstStyle/>
          <a:p>
            <a:pPr>
              <a:defRPr/>
            </a:pPr>
            <a:r>
              <a:rPr lang="en-TT" sz="2600" dirty="0" smtClean="0">
                <a:latin typeface="Times New Roman" pitchFamily="18" charset="0"/>
                <a:cs typeface="Times New Roman" pitchFamily="18" charset="0"/>
              </a:rPr>
              <a:t>The Evaluation Report must include the Recommendations of the Committee.  This is a critical factor in the selection of a bidder for the award of a contract.</a:t>
            </a:r>
          </a:p>
          <a:p>
            <a:pPr>
              <a:defRPr/>
            </a:pPr>
            <a:r>
              <a:rPr lang="en-TT" sz="2600" dirty="0" smtClean="0">
                <a:latin typeface="Times New Roman" pitchFamily="18" charset="0"/>
                <a:cs typeface="Times New Roman" pitchFamily="18" charset="0"/>
              </a:rPr>
              <a:t>There may be a unanimous rejection of the bidders.</a:t>
            </a:r>
          </a:p>
          <a:p>
            <a:pPr>
              <a:defRPr/>
            </a:pPr>
            <a:r>
              <a:rPr lang="en-TT" sz="2600" dirty="0" smtClean="0">
                <a:latin typeface="Times New Roman" pitchFamily="18" charset="0"/>
                <a:cs typeface="Times New Roman" pitchFamily="18" charset="0"/>
              </a:rPr>
              <a:t>There may also be a dissenting view.  This should be part of the report as well.</a:t>
            </a:r>
          </a:p>
          <a:p>
            <a:pPr>
              <a:defRPr/>
            </a:pPr>
            <a:r>
              <a:rPr lang="en-TT" sz="2600" dirty="0" smtClean="0">
                <a:latin typeface="Times New Roman" pitchFamily="18" charset="0"/>
                <a:cs typeface="Times New Roman" pitchFamily="18" charset="0"/>
              </a:rPr>
              <a:t>The Report should be prepared by the Chairman of the Evaluation Committee and signed by all the Members.</a:t>
            </a:r>
            <a:endParaRPr lang="en-TT" sz="26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pPr>
              <a:defRPr/>
            </a:pPr>
            <a:fld id="{61BF2BFA-9E66-477C-836E-3E6489C5B908}" type="slidenum">
              <a:rPr lang="en-US" smtClean="0"/>
              <a:pPr>
                <a:defRPr/>
              </a:pPr>
              <a:t>51</a:t>
            </a:fld>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2100"/>
            <a:ext cx="8229600" cy="1079500"/>
          </a:xfrm>
        </p:spPr>
        <p:txBody>
          <a:bodyPr/>
          <a:lstStyle/>
          <a:p>
            <a:pPr>
              <a:defRPr/>
            </a:pPr>
            <a:r>
              <a:rPr lang="en-TT" b="1" kern="1200" dirty="0" smtClean="0">
                <a:ln w="6350">
                  <a:noFill/>
                </a:ln>
                <a:solidFill>
                  <a:srgbClr val="FFC000"/>
                </a:solidFill>
                <a:effectLst>
                  <a:outerShdw blurRad="114300" dist="101600" dir="2700000" algn="tl" rotWithShape="0">
                    <a:srgbClr val="000000">
                      <a:alpha val="40000"/>
                    </a:srgbClr>
                  </a:outerShdw>
                </a:effectLst>
                <a:latin typeface="Lucida Sans"/>
              </a:rPr>
              <a:t>Evaluation of Tenders</a:t>
            </a:r>
            <a:endParaRPr lang="en-TT" dirty="0">
              <a:solidFill>
                <a:srgbClr val="FFC000"/>
              </a:solidFill>
            </a:endParaRPr>
          </a:p>
        </p:txBody>
      </p:sp>
      <p:sp>
        <p:nvSpPr>
          <p:cNvPr id="3" name="Content Placeholder 2"/>
          <p:cNvSpPr>
            <a:spLocks noGrp="1"/>
          </p:cNvSpPr>
          <p:nvPr>
            <p:ph idx="1"/>
          </p:nvPr>
        </p:nvSpPr>
        <p:spPr>
          <a:xfrm>
            <a:off x="457200" y="1371600"/>
            <a:ext cx="8229600" cy="5334000"/>
          </a:xfrm>
        </p:spPr>
        <p:txBody>
          <a:bodyPr/>
          <a:lstStyle/>
          <a:p>
            <a:pPr>
              <a:defRPr/>
            </a:pPr>
            <a:r>
              <a:rPr lang="en-TT" sz="2800" dirty="0" smtClean="0">
                <a:latin typeface="Times New Roman" pitchFamily="18" charset="0"/>
                <a:cs typeface="Times New Roman" pitchFamily="18" charset="0"/>
              </a:rPr>
              <a:t>The Evaluation Report is then submitted for review by the Tenders Committee. </a:t>
            </a:r>
          </a:p>
          <a:p>
            <a:pPr>
              <a:defRPr/>
            </a:pPr>
            <a:r>
              <a:rPr lang="en-TT" sz="2800" dirty="0" smtClean="0">
                <a:latin typeface="Times New Roman" pitchFamily="18" charset="0"/>
                <a:cs typeface="Times New Roman" pitchFamily="18" charset="0"/>
              </a:rPr>
              <a:t>After Review, comments and agreements are submitted to the Board for resolution.</a:t>
            </a:r>
          </a:p>
          <a:p>
            <a:pPr>
              <a:defRPr/>
            </a:pPr>
            <a:r>
              <a:rPr lang="en-TT" sz="2800" dirty="0" smtClean="0">
                <a:latin typeface="Times New Roman" pitchFamily="18" charset="0"/>
                <a:cs typeface="Times New Roman" pitchFamily="18" charset="0"/>
              </a:rPr>
              <a:t>If all bidders meet the specifications and the same amount of points, negotiations may take place. </a:t>
            </a:r>
          </a:p>
          <a:p>
            <a:pPr>
              <a:defRPr/>
            </a:pPr>
            <a:r>
              <a:rPr lang="en-TT" sz="2800" dirty="0" smtClean="0">
                <a:latin typeface="Times New Roman" pitchFamily="18" charset="0"/>
                <a:cs typeface="Times New Roman" pitchFamily="18" charset="0"/>
              </a:rPr>
              <a:t>Clarification that does not impact on the amount scored may be sought.</a:t>
            </a:r>
          </a:p>
          <a:p>
            <a:pPr>
              <a:defRPr/>
            </a:pPr>
            <a:r>
              <a:rPr lang="en-TT" sz="2800" dirty="0" smtClean="0">
                <a:latin typeface="Times New Roman" pitchFamily="18" charset="0"/>
                <a:cs typeface="Times New Roman" pitchFamily="18" charset="0"/>
              </a:rPr>
              <a:t>Negotiations may also take place when the Bidder’s price is over or under estimated</a:t>
            </a:r>
            <a:r>
              <a:rPr lang="en-TT" sz="2800" dirty="0" smtClean="0"/>
              <a:t>. </a:t>
            </a:r>
            <a:endParaRPr lang="en-TT" sz="2800" dirty="0"/>
          </a:p>
        </p:txBody>
      </p:sp>
      <p:sp>
        <p:nvSpPr>
          <p:cNvPr id="4" name="Slide Number Placeholder 3"/>
          <p:cNvSpPr>
            <a:spLocks noGrp="1"/>
          </p:cNvSpPr>
          <p:nvPr>
            <p:ph type="sldNum" sz="quarter" idx="12"/>
          </p:nvPr>
        </p:nvSpPr>
        <p:spPr/>
        <p:txBody>
          <a:bodyPr/>
          <a:lstStyle/>
          <a:p>
            <a:pPr>
              <a:defRPr/>
            </a:pPr>
            <a:fld id="{4A3F0CEC-A58E-48AF-9FC4-B8F5C920CD84}" type="slidenum">
              <a:rPr lang="en-US" smtClean="0"/>
              <a:pPr>
                <a:defRPr/>
              </a:pPr>
              <a:t>52</a:t>
            </a:fld>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2100"/>
            <a:ext cx="8229600" cy="850900"/>
          </a:xfrm>
        </p:spPr>
        <p:txBody>
          <a:bodyPr/>
          <a:lstStyle/>
          <a:p>
            <a:pPr>
              <a:defRPr/>
            </a:pPr>
            <a:r>
              <a:rPr lang="en-TT" b="1" kern="1200" dirty="0">
                <a:ln w="6350">
                  <a:noFill/>
                </a:ln>
                <a:solidFill>
                  <a:srgbClr val="FFC000"/>
                </a:solidFill>
                <a:effectLst>
                  <a:outerShdw blurRad="114300" dist="101600" dir="2700000" algn="tl" rotWithShape="0">
                    <a:srgbClr val="000000">
                      <a:alpha val="40000"/>
                    </a:srgbClr>
                  </a:outerShdw>
                </a:effectLst>
                <a:latin typeface="Times New Roman" pitchFamily="18" charset="0"/>
                <a:cs typeface="Times New Roman" pitchFamily="18" charset="0"/>
              </a:rPr>
              <a:t>Evaluation of Tenders</a:t>
            </a:r>
            <a:endParaRPr lang="en-TT"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524000"/>
            <a:ext cx="8229600" cy="5257800"/>
          </a:xfrm>
        </p:spPr>
        <p:txBody>
          <a:bodyPr/>
          <a:lstStyle/>
          <a:p>
            <a:pPr>
              <a:defRPr/>
            </a:pPr>
            <a:r>
              <a:rPr lang="en-TT" sz="2800" dirty="0" smtClean="0">
                <a:latin typeface="Times New Roman" pitchFamily="18" charset="0"/>
                <a:cs typeface="Times New Roman" pitchFamily="18" charset="0"/>
              </a:rPr>
              <a:t>During negotiations, other factors may be considered, namely:</a:t>
            </a:r>
          </a:p>
          <a:p>
            <a:pPr marL="1073150" indent="-361950">
              <a:defRPr/>
            </a:pPr>
            <a:r>
              <a:rPr lang="en-TT" sz="2400" dirty="0" smtClean="0">
                <a:latin typeface="Times New Roman" pitchFamily="18" charset="0"/>
                <a:cs typeface="Times New Roman" pitchFamily="18" charset="0"/>
              </a:rPr>
              <a:t>Period of Delivery.</a:t>
            </a:r>
          </a:p>
          <a:p>
            <a:pPr marL="1073150" indent="-361950">
              <a:defRPr/>
            </a:pPr>
            <a:r>
              <a:rPr lang="en-TT" sz="2400" dirty="0" smtClean="0">
                <a:latin typeface="Times New Roman" pitchFamily="18" charset="0"/>
                <a:cs typeface="Times New Roman" pitchFamily="18" charset="0"/>
              </a:rPr>
              <a:t>Terms of Payment.</a:t>
            </a:r>
          </a:p>
          <a:p>
            <a:pPr marL="1073150" indent="-361950">
              <a:defRPr/>
            </a:pPr>
            <a:r>
              <a:rPr lang="en-TT" sz="2400" dirty="0" smtClean="0">
                <a:latin typeface="Times New Roman" pitchFamily="18" charset="0"/>
                <a:cs typeface="Times New Roman" pitchFamily="18" charset="0"/>
              </a:rPr>
              <a:t>Amount of mobilization fee, if any.</a:t>
            </a:r>
          </a:p>
          <a:p>
            <a:pPr marL="1073150" indent="-361950">
              <a:defRPr/>
            </a:pPr>
            <a:r>
              <a:rPr lang="en-TT" sz="2400" dirty="0" smtClean="0">
                <a:latin typeface="Times New Roman" pitchFamily="18" charset="0"/>
                <a:cs typeface="Times New Roman" pitchFamily="18" charset="0"/>
              </a:rPr>
              <a:t>Cost Discount, if any.</a:t>
            </a:r>
          </a:p>
          <a:p>
            <a:pPr marL="1073150" indent="-361950">
              <a:defRPr/>
            </a:pPr>
            <a:r>
              <a:rPr lang="en-TT" sz="2400" dirty="0" smtClean="0">
                <a:latin typeface="Times New Roman" pitchFamily="18" charset="0"/>
                <a:cs typeface="Times New Roman" pitchFamily="18" charset="0"/>
              </a:rPr>
              <a:t>Reimbursables.</a:t>
            </a:r>
          </a:p>
          <a:p>
            <a:pPr marL="1073150" indent="-361950">
              <a:defRPr/>
            </a:pPr>
            <a:r>
              <a:rPr lang="en-TT" sz="2400" dirty="0" smtClean="0">
                <a:latin typeface="Times New Roman" pitchFamily="18" charset="0"/>
                <a:cs typeface="Times New Roman" pitchFamily="18" charset="0"/>
              </a:rPr>
              <a:t>Warranty Period.</a:t>
            </a:r>
          </a:p>
          <a:p>
            <a:pPr marL="1073150" indent="-361950">
              <a:defRPr/>
            </a:pPr>
            <a:r>
              <a:rPr lang="en-TT" sz="2400" dirty="0" smtClean="0">
                <a:latin typeface="Times New Roman" pitchFamily="18" charset="0"/>
                <a:cs typeface="Times New Roman" pitchFamily="18" charset="0"/>
              </a:rPr>
              <a:t>Training.</a:t>
            </a:r>
          </a:p>
          <a:p>
            <a:pPr marL="1073150" indent="-361950">
              <a:defRPr/>
            </a:pPr>
            <a:r>
              <a:rPr lang="en-TT" sz="2400" dirty="0" smtClean="0">
                <a:latin typeface="Times New Roman" pitchFamily="18" charset="0"/>
                <a:cs typeface="Times New Roman" pitchFamily="18" charset="0"/>
              </a:rPr>
              <a:t>Cost of Drawings, Manuals.</a:t>
            </a:r>
          </a:p>
          <a:p>
            <a:pPr marL="1073150" indent="-361950">
              <a:defRPr/>
            </a:pPr>
            <a:r>
              <a:rPr lang="en-TT" sz="2400" dirty="0" smtClean="0">
                <a:latin typeface="Times New Roman" pitchFamily="18" charset="0"/>
                <a:cs typeface="Times New Roman" pitchFamily="18" charset="0"/>
              </a:rPr>
              <a:t>Maintenance and Spare Parts.</a:t>
            </a:r>
            <a:endParaRPr lang="en-TT"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pPr>
              <a:defRPr/>
            </a:pPr>
            <a:fld id="{DF32D866-A4DF-4F7F-84B8-5991E0A40478}" type="slidenum">
              <a:rPr lang="en-US" smtClean="0"/>
              <a:pPr>
                <a:defRPr/>
              </a:pPr>
              <a:t>53</a:t>
            </a:fld>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TT" sz="4000" b="1" kern="1200" dirty="0" smtClean="0">
                <a:ln w="6350">
                  <a:noFill/>
                </a:ln>
                <a:solidFill>
                  <a:srgbClr val="FFC000"/>
                </a:solidFill>
                <a:effectLst>
                  <a:outerShdw blurRad="114300" dist="101600" dir="2700000" algn="tl" rotWithShape="0">
                    <a:srgbClr val="000000">
                      <a:alpha val="40000"/>
                    </a:srgbClr>
                  </a:outerShdw>
                </a:effectLst>
                <a:latin typeface="Times New Roman" pitchFamily="18" charset="0"/>
                <a:cs typeface="Times New Roman" pitchFamily="18" charset="0"/>
              </a:rPr>
              <a:t>Selection of the Supplier/Contractor or a Consultant</a:t>
            </a:r>
            <a:endParaRPr lang="en-TT" sz="4000"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defRPr/>
            </a:pPr>
            <a:r>
              <a:rPr lang="en-TT" dirty="0" smtClean="0">
                <a:latin typeface="Times New Roman" pitchFamily="18" charset="0"/>
                <a:cs typeface="Times New Roman" pitchFamily="18" charset="0"/>
              </a:rPr>
              <a:t>The Board makes the final decision to award the contract or reject the recommendation.</a:t>
            </a:r>
          </a:p>
          <a:p>
            <a:pPr>
              <a:defRPr/>
            </a:pPr>
            <a:r>
              <a:rPr lang="en-TT" dirty="0" smtClean="0">
                <a:latin typeface="Times New Roman" pitchFamily="18" charset="0"/>
                <a:cs typeface="Times New Roman" pitchFamily="18" charset="0"/>
              </a:rPr>
              <a:t>A reason must be recorded for rejection.</a:t>
            </a:r>
          </a:p>
          <a:p>
            <a:pPr>
              <a:defRPr/>
            </a:pPr>
            <a:r>
              <a:rPr lang="en-TT" dirty="0" smtClean="0">
                <a:latin typeface="Times New Roman" pitchFamily="18" charset="0"/>
                <a:cs typeface="Times New Roman" pitchFamily="18" charset="0"/>
              </a:rPr>
              <a:t>The Board has the authority to interview:</a:t>
            </a:r>
          </a:p>
          <a:p>
            <a:pPr marL="1076325">
              <a:defRPr/>
            </a:pPr>
            <a:r>
              <a:rPr lang="en-TT" dirty="0" smtClean="0">
                <a:latin typeface="Times New Roman" pitchFamily="18" charset="0"/>
                <a:cs typeface="Times New Roman" pitchFamily="18" charset="0"/>
              </a:rPr>
              <a:t>The Evaluation Committee.</a:t>
            </a:r>
          </a:p>
          <a:p>
            <a:pPr marL="1076325">
              <a:defRPr/>
            </a:pPr>
            <a:r>
              <a:rPr lang="en-TT" dirty="0" smtClean="0">
                <a:latin typeface="Times New Roman" pitchFamily="18" charset="0"/>
                <a:cs typeface="Times New Roman" pitchFamily="18" charset="0"/>
              </a:rPr>
              <a:t>The Preferred </a:t>
            </a:r>
            <a:r>
              <a:rPr lang="en-TT" dirty="0">
                <a:latin typeface="Times New Roman" pitchFamily="18" charset="0"/>
                <a:cs typeface="Times New Roman" pitchFamily="18" charset="0"/>
              </a:rPr>
              <a:t>C</a:t>
            </a:r>
            <a:r>
              <a:rPr lang="en-TT" dirty="0" smtClean="0">
                <a:latin typeface="Times New Roman" pitchFamily="18" charset="0"/>
                <a:cs typeface="Times New Roman" pitchFamily="18" charset="0"/>
              </a:rPr>
              <a:t>ontractor.</a:t>
            </a:r>
          </a:p>
          <a:p>
            <a:pPr>
              <a:defRPr/>
            </a:pPr>
            <a:r>
              <a:rPr lang="en-TT" dirty="0" smtClean="0">
                <a:latin typeface="Times New Roman" pitchFamily="18" charset="0"/>
                <a:cs typeface="Times New Roman" pitchFamily="18" charset="0"/>
              </a:rPr>
              <a:t>All awards of contracts must also be published</a:t>
            </a:r>
            <a:endParaRPr lang="en-TT" dirty="0" smtClean="0">
              <a:latin typeface="Times New Roman" pitchFamily="18" charset="0"/>
              <a:cs typeface="Times New Roman" pitchFamily="18" charset="0"/>
            </a:endParaRPr>
          </a:p>
          <a:p>
            <a:pPr marL="457200" lvl="1" indent="0">
              <a:buFont typeface="Tahoma" charset="0"/>
              <a:buNone/>
              <a:defRPr/>
            </a:pPr>
            <a:endParaRPr lang="en-TT" dirty="0"/>
          </a:p>
        </p:txBody>
      </p:sp>
      <p:sp>
        <p:nvSpPr>
          <p:cNvPr id="4" name="Slide Number Placeholder 3"/>
          <p:cNvSpPr>
            <a:spLocks noGrp="1"/>
          </p:cNvSpPr>
          <p:nvPr>
            <p:ph type="sldNum" sz="quarter" idx="12"/>
          </p:nvPr>
        </p:nvSpPr>
        <p:spPr/>
        <p:txBody>
          <a:bodyPr/>
          <a:lstStyle/>
          <a:p>
            <a:pPr>
              <a:defRPr/>
            </a:pPr>
            <a:fld id="{62329B6A-3BDA-4420-9484-94AAB5649E51}" type="slidenum">
              <a:rPr lang="en-US" smtClean="0"/>
              <a:pPr>
                <a:defRPr/>
              </a:pPr>
              <a:t>54</a:t>
            </a:fld>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2100"/>
            <a:ext cx="8229600" cy="1231900"/>
          </a:xfrm>
        </p:spPr>
        <p:txBody>
          <a:bodyPr/>
          <a:lstStyle/>
          <a:p>
            <a:pPr algn="ctr">
              <a:defRPr/>
            </a:pPr>
            <a:r>
              <a:rPr lang="en-TT" b="1" kern="1200" dirty="0" smtClean="0">
                <a:ln w="6350">
                  <a:noFill/>
                </a:ln>
                <a:solidFill>
                  <a:srgbClr val="FFC000"/>
                </a:solidFill>
                <a:effectLst>
                  <a:outerShdw blurRad="114300" dist="101600" dir="2700000" algn="tl" rotWithShape="0">
                    <a:srgbClr val="000000">
                      <a:alpha val="40000"/>
                    </a:srgbClr>
                  </a:outerShdw>
                </a:effectLst>
                <a:latin typeface="Times New Roman" pitchFamily="18" charset="0"/>
                <a:cs typeface="Times New Roman" pitchFamily="18" charset="0"/>
              </a:rPr>
              <a:t>Issuance of Letter of Acceptance</a:t>
            </a:r>
            <a:endParaRPr lang="en-TT"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676400"/>
            <a:ext cx="8229600" cy="5105400"/>
          </a:xfrm>
        </p:spPr>
        <p:txBody>
          <a:bodyPr/>
          <a:lstStyle/>
          <a:p>
            <a:pPr>
              <a:defRPr/>
            </a:pPr>
            <a:r>
              <a:rPr lang="en-TT" sz="2800" dirty="0" smtClean="0">
                <a:latin typeface="Times New Roman" pitchFamily="18" charset="0"/>
                <a:cs typeface="Times New Roman" pitchFamily="18" charset="0"/>
              </a:rPr>
              <a:t>The Contractor/Client is issued a Letter of Acceptance for his bid.</a:t>
            </a:r>
          </a:p>
          <a:p>
            <a:pPr>
              <a:defRPr/>
            </a:pPr>
            <a:r>
              <a:rPr lang="en-TT" sz="2800" dirty="0" smtClean="0">
                <a:latin typeface="Times New Roman" pitchFamily="18" charset="0"/>
                <a:cs typeface="Times New Roman" pitchFamily="18" charset="0"/>
              </a:rPr>
              <a:t>He is informed of the amount of the Cash Performance Deposit to be paid (usually 10%).</a:t>
            </a:r>
          </a:p>
          <a:p>
            <a:pPr>
              <a:defRPr/>
            </a:pPr>
            <a:r>
              <a:rPr lang="en-TT" sz="2800" dirty="0" smtClean="0">
                <a:latin typeface="Times New Roman" pitchFamily="18" charset="0"/>
                <a:cs typeface="Times New Roman" pitchFamily="18" charset="0"/>
              </a:rPr>
              <a:t>Foreign firms may submit a bank’s certified cheque.</a:t>
            </a:r>
          </a:p>
          <a:p>
            <a:pPr>
              <a:defRPr/>
            </a:pPr>
            <a:r>
              <a:rPr lang="en-TT" sz="2800" dirty="0" smtClean="0">
                <a:latin typeface="Times New Roman" pitchFamily="18" charset="0"/>
                <a:cs typeface="Times New Roman" pitchFamily="18" charset="0"/>
              </a:rPr>
              <a:t>Unsuccessful firms are debriefed.</a:t>
            </a:r>
          </a:p>
          <a:p>
            <a:pPr>
              <a:defRPr/>
            </a:pPr>
            <a:r>
              <a:rPr lang="en-TT" sz="2800" dirty="0" smtClean="0">
                <a:latin typeface="Times New Roman" pitchFamily="18" charset="0"/>
                <a:cs typeface="Times New Roman" pitchFamily="18" charset="0"/>
              </a:rPr>
              <a:t>Tender Deposits are refunded where applicable.</a:t>
            </a:r>
          </a:p>
          <a:p>
            <a:pPr>
              <a:defRPr/>
            </a:pPr>
            <a:r>
              <a:rPr lang="en-TT" sz="2800" dirty="0" smtClean="0">
                <a:latin typeface="Times New Roman" pitchFamily="18" charset="0"/>
                <a:cs typeface="Times New Roman" pitchFamily="18" charset="0"/>
              </a:rPr>
              <a:t>Tender Deposits may be forfeited or may not be refunded in accordance with the instructions to bidders.</a:t>
            </a:r>
            <a:endParaRPr lang="en-TT" sz="28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pPr>
              <a:defRPr/>
            </a:pPr>
            <a:fld id="{3B4A536A-AD1C-4E07-86F5-C0B5EF0817DA}" type="slidenum">
              <a:rPr lang="en-US" smtClean="0"/>
              <a:pPr>
                <a:defRPr/>
              </a:pPr>
              <a:t>55</a:t>
            </a:fld>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2100"/>
            <a:ext cx="8229600" cy="927100"/>
          </a:xfrm>
        </p:spPr>
        <p:txBody>
          <a:bodyPr/>
          <a:lstStyle/>
          <a:p>
            <a:r>
              <a:rPr lang="en-TT" sz="4000" dirty="0" smtClean="0">
                <a:solidFill>
                  <a:srgbClr val="FFC000"/>
                </a:solidFill>
                <a:latin typeface="Times New Roman" pitchFamily="18" charset="0"/>
                <a:cs typeface="Times New Roman" pitchFamily="18" charset="0"/>
              </a:rPr>
              <a:t>Letters of Award</a:t>
            </a:r>
            <a:endParaRPr lang="en-TT" sz="4000"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066800"/>
            <a:ext cx="8229600" cy="5562600"/>
          </a:xfrm>
        </p:spPr>
        <p:txBody>
          <a:bodyPr/>
          <a:lstStyle/>
          <a:p>
            <a:r>
              <a:rPr lang="en-TT" sz="2800" dirty="0" smtClean="0">
                <a:latin typeface="Times New Roman" pitchFamily="18" charset="0"/>
                <a:cs typeface="Times New Roman" pitchFamily="18" charset="0"/>
              </a:rPr>
              <a:t>The letter of Award is issued to:</a:t>
            </a:r>
          </a:p>
          <a:p>
            <a:r>
              <a:rPr lang="en-TT" sz="2800" dirty="0" smtClean="0">
                <a:latin typeface="Times New Roman" pitchFamily="18" charset="0"/>
                <a:cs typeface="Times New Roman" pitchFamily="18" charset="0"/>
              </a:rPr>
              <a:t>The successful bidder.</a:t>
            </a:r>
          </a:p>
          <a:p>
            <a:r>
              <a:rPr lang="en-TT" sz="2800" dirty="0" smtClean="0">
                <a:latin typeface="Times New Roman" pitchFamily="18" charset="0"/>
                <a:cs typeface="Times New Roman" pitchFamily="18" charset="0"/>
              </a:rPr>
              <a:t>The management’s Head (PS or CEO).</a:t>
            </a:r>
          </a:p>
          <a:p>
            <a:r>
              <a:rPr lang="en-TT" sz="2800" dirty="0" smtClean="0">
                <a:latin typeface="Times New Roman" pitchFamily="18" charset="0"/>
                <a:cs typeface="Times New Roman" pitchFamily="18" charset="0"/>
              </a:rPr>
              <a:t>Copies may be sent to:</a:t>
            </a:r>
          </a:p>
          <a:p>
            <a:pPr lvl="1"/>
            <a:r>
              <a:rPr lang="en-TT" dirty="0" smtClean="0">
                <a:latin typeface="Times New Roman" pitchFamily="18" charset="0"/>
                <a:cs typeface="Times New Roman" pitchFamily="18" charset="0"/>
              </a:rPr>
              <a:t>Auditor General Department</a:t>
            </a:r>
          </a:p>
          <a:p>
            <a:pPr lvl="1"/>
            <a:r>
              <a:rPr lang="en-TT" dirty="0" smtClean="0">
                <a:latin typeface="Times New Roman" pitchFamily="18" charset="0"/>
                <a:cs typeface="Times New Roman" pitchFamily="18" charset="0"/>
              </a:rPr>
              <a:t>The Line Minister</a:t>
            </a:r>
          </a:p>
          <a:p>
            <a:pPr marL="0" lvl="1" indent="0">
              <a:buNone/>
            </a:pPr>
            <a:r>
              <a:rPr lang="en-TT" dirty="0" smtClean="0">
                <a:latin typeface="Times New Roman" pitchFamily="18" charset="0"/>
                <a:cs typeface="Times New Roman" pitchFamily="18" charset="0"/>
              </a:rPr>
              <a:t>The Letter of Award of a contract to a firm is an indication of acceptance of what was offered.</a:t>
            </a:r>
          </a:p>
          <a:p>
            <a:pPr marL="0" lvl="1" indent="0">
              <a:buNone/>
            </a:pPr>
            <a:r>
              <a:rPr lang="en-TT" dirty="0" smtClean="0">
                <a:latin typeface="Times New Roman" pitchFamily="18" charset="0"/>
                <a:cs typeface="Times New Roman" pitchFamily="18" charset="0"/>
              </a:rPr>
              <a:t>After payment of the Performance Deposit Bond, there is a binding agreement.  The formal Tender Agreement is finalised by the Legal Department.</a:t>
            </a:r>
          </a:p>
          <a:p>
            <a:pPr marL="457200" lvl="1" indent="0">
              <a:buNone/>
            </a:pPr>
            <a:r>
              <a:rPr lang="en-TT" dirty="0" smtClean="0">
                <a:latin typeface="Times New Roman" pitchFamily="18" charset="0"/>
                <a:cs typeface="Times New Roman" pitchFamily="18" charset="0"/>
              </a:rPr>
              <a:t> </a:t>
            </a:r>
          </a:p>
          <a:p>
            <a:endParaRPr lang="en-TT"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pPr>
              <a:defRPr/>
            </a:pPr>
            <a:fld id="{7094C06B-8483-495F-A8BB-7345BFA5B6AA}" type="slidenum">
              <a:rPr lang="en-US" smtClean="0"/>
              <a:pPr>
                <a:defRPr/>
              </a:pPr>
              <a:t>56</a:t>
            </a:fld>
            <a:endParaRPr lang="en-US" dirty="0"/>
          </a:p>
        </p:txBody>
      </p:sp>
    </p:spTree>
    <p:extLst>
      <p:ext uri="{BB962C8B-B14F-4D97-AF65-F5344CB8AC3E}">
        <p14:creationId xmlns:p14="http://schemas.microsoft.com/office/powerpoint/2010/main" val="143044616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TT" b="1" kern="1200" dirty="0" smtClean="0">
                <a:ln w="6350">
                  <a:noFill/>
                </a:ln>
                <a:solidFill>
                  <a:srgbClr val="FFC000"/>
                </a:solidFill>
                <a:effectLst>
                  <a:outerShdw blurRad="114300" dist="101600" dir="2700000" algn="tl" rotWithShape="0">
                    <a:srgbClr val="000000">
                      <a:alpha val="40000"/>
                    </a:srgbClr>
                  </a:outerShdw>
                </a:effectLst>
                <a:latin typeface="Times New Roman" pitchFamily="18" charset="0"/>
                <a:cs typeface="Times New Roman" pitchFamily="18" charset="0"/>
              </a:rPr>
              <a:t>Finalization and Execution of Contract</a:t>
            </a:r>
            <a:endParaRPr lang="en-TT" dirty="0"/>
          </a:p>
        </p:txBody>
      </p:sp>
      <p:sp>
        <p:nvSpPr>
          <p:cNvPr id="3" name="Content Placeholder 2"/>
          <p:cNvSpPr>
            <a:spLocks noGrp="1"/>
          </p:cNvSpPr>
          <p:nvPr>
            <p:ph idx="1"/>
          </p:nvPr>
        </p:nvSpPr>
        <p:spPr/>
        <p:txBody>
          <a:bodyPr/>
          <a:lstStyle/>
          <a:p>
            <a:r>
              <a:rPr lang="en-TT" dirty="0" smtClean="0">
                <a:latin typeface="Times New Roman" pitchFamily="18" charset="0"/>
                <a:cs typeface="Times New Roman" pitchFamily="18" charset="0"/>
              </a:rPr>
              <a:t>The wording of the contract is usually based on documents that were in the Bid Package.  Minor changes may be made after negotiations and a legally binding agreement is made.</a:t>
            </a:r>
          </a:p>
          <a:p>
            <a:r>
              <a:rPr lang="en-TT" dirty="0" smtClean="0">
                <a:latin typeface="Times New Roman" pitchFamily="18" charset="0"/>
                <a:cs typeface="Times New Roman" pitchFamily="18" charset="0"/>
              </a:rPr>
              <a:t>The Binding Agreement for the contract contains inter alia:</a:t>
            </a:r>
          </a:p>
          <a:p>
            <a:r>
              <a:rPr lang="en-TT" dirty="0" smtClean="0">
                <a:latin typeface="Times New Roman" pitchFamily="18" charset="0"/>
                <a:cs typeface="Times New Roman" pitchFamily="18" charset="0"/>
              </a:rPr>
              <a:t>The Letter stating the Award of the Contract</a:t>
            </a:r>
            <a:endParaRPr lang="en-TT"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pPr>
              <a:defRPr/>
            </a:pPr>
            <a:fld id="{7094C06B-8483-495F-A8BB-7345BFA5B6AA}" type="slidenum">
              <a:rPr lang="en-US" smtClean="0"/>
              <a:pPr>
                <a:defRPr/>
              </a:pPr>
              <a:t>57</a:t>
            </a:fld>
            <a:endParaRPr lang="en-US" dirty="0"/>
          </a:p>
        </p:txBody>
      </p:sp>
    </p:spTree>
    <p:extLst>
      <p:ext uri="{BB962C8B-B14F-4D97-AF65-F5344CB8AC3E}">
        <p14:creationId xmlns:p14="http://schemas.microsoft.com/office/powerpoint/2010/main" val="22298987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2100"/>
            <a:ext cx="8229600" cy="1079500"/>
          </a:xfrm>
        </p:spPr>
        <p:txBody>
          <a:bodyPr/>
          <a:lstStyle/>
          <a:p>
            <a:pPr algn="ctr"/>
            <a:r>
              <a:rPr lang="en-TT" sz="3600" b="1" kern="1200" dirty="0">
                <a:ln w="6350">
                  <a:noFill/>
                </a:ln>
                <a:solidFill>
                  <a:srgbClr val="FFC000"/>
                </a:solidFill>
                <a:effectLst>
                  <a:outerShdw blurRad="114300" dist="101600" dir="2700000" algn="tl" rotWithShape="0">
                    <a:srgbClr val="000000">
                      <a:alpha val="40000"/>
                    </a:srgbClr>
                  </a:outerShdw>
                </a:effectLst>
                <a:latin typeface="Times New Roman" pitchFamily="18" charset="0"/>
                <a:cs typeface="Times New Roman" pitchFamily="18" charset="0"/>
              </a:rPr>
              <a:t>Finalization and Execution of Contract</a:t>
            </a:r>
            <a:endParaRPr lang="en-TT" sz="3600" dirty="0"/>
          </a:p>
        </p:txBody>
      </p:sp>
      <p:sp>
        <p:nvSpPr>
          <p:cNvPr id="3" name="Content Placeholder 2"/>
          <p:cNvSpPr>
            <a:spLocks noGrp="1"/>
          </p:cNvSpPr>
          <p:nvPr>
            <p:ph idx="1"/>
          </p:nvPr>
        </p:nvSpPr>
        <p:spPr>
          <a:xfrm>
            <a:off x="457200" y="1295400"/>
            <a:ext cx="8229600" cy="5486400"/>
          </a:xfrm>
        </p:spPr>
        <p:txBody>
          <a:bodyPr/>
          <a:lstStyle/>
          <a:p>
            <a:r>
              <a:rPr lang="en-TT" sz="2600" dirty="0" smtClean="0">
                <a:latin typeface="Times New Roman" pitchFamily="18" charset="0"/>
                <a:cs typeface="Times New Roman" pitchFamily="18" charset="0"/>
              </a:rPr>
              <a:t>Agreement by both parties</a:t>
            </a:r>
          </a:p>
          <a:p>
            <a:r>
              <a:rPr lang="en-TT" sz="2600" dirty="0" smtClean="0">
                <a:latin typeface="Times New Roman" pitchFamily="18" charset="0"/>
                <a:cs typeface="Times New Roman" pitchFamily="18" charset="0"/>
              </a:rPr>
              <a:t>The Terms and Conditions of the contract in detail e.g.:</a:t>
            </a:r>
          </a:p>
          <a:p>
            <a:r>
              <a:rPr lang="en-TT" sz="2600" dirty="0" smtClean="0">
                <a:latin typeface="Times New Roman" pitchFamily="18" charset="0"/>
                <a:cs typeface="Times New Roman" pitchFamily="18" charset="0"/>
              </a:rPr>
              <a:t> Precaution for breaches, delays, disputes and force majeure.</a:t>
            </a:r>
          </a:p>
          <a:p>
            <a:r>
              <a:rPr lang="en-TT" sz="2600" dirty="0" smtClean="0">
                <a:latin typeface="Times New Roman" pitchFamily="18" charset="0"/>
                <a:cs typeface="Times New Roman" pitchFamily="18" charset="0"/>
              </a:rPr>
              <a:t>The deliverables</a:t>
            </a:r>
          </a:p>
          <a:p>
            <a:r>
              <a:rPr lang="en-TT" sz="2600" dirty="0" smtClean="0">
                <a:latin typeface="Times New Roman" pitchFamily="18" charset="0"/>
                <a:cs typeface="Times New Roman" pitchFamily="18" charset="0"/>
              </a:rPr>
              <a:t>Duration of contract</a:t>
            </a:r>
          </a:p>
          <a:p>
            <a:r>
              <a:rPr lang="en-TT" sz="2600" dirty="0" smtClean="0">
                <a:latin typeface="Times New Roman" pitchFamily="18" charset="0"/>
                <a:cs typeface="Times New Roman" pitchFamily="18" charset="0"/>
              </a:rPr>
              <a:t>Cost of Goods/Services/consultancy</a:t>
            </a:r>
          </a:p>
          <a:p>
            <a:r>
              <a:rPr lang="en-TT" sz="2600" dirty="0" smtClean="0">
                <a:latin typeface="Times New Roman" pitchFamily="18" charset="0"/>
                <a:cs typeface="Times New Roman" pitchFamily="18" charset="0"/>
              </a:rPr>
              <a:t>Location for the deliverables</a:t>
            </a:r>
          </a:p>
          <a:p>
            <a:r>
              <a:rPr lang="en-TT" sz="2600" dirty="0" smtClean="0">
                <a:latin typeface="Times New Roman" pitchFamily="18" charset="0"/>
                <a:cs typeface="Times New Roman" pitchFamily="18" charset="0"/>
              </a:rPr>
              <a:t>Compliance with laws of the country.</a:t>
            </a:r>
          </a:p>
          <a:p>
            <a:pPr marL="0" indent="0">
              <a:buNone/>
            </a:pPr>
            <a:r>
              <a:rPr lang="en-TT" sz="2600" dirty="0" smtClean="0">
                <a:latin typeface="Times New Roman" pitchFamily="18" charset="0"/>
                <a:cs typeface="Times New Roman" pitchFamily="18" charset="0"/>
              </a:rPr>
              <a:t>Copies of the package of all the documents related to the Award of the Contract must be given to the parties and other relevant authorities.</a:t>
            </a:r>
          </a:p>
          <a:p>
            <a:endParaRPr lang="en-TT" sz="28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pPr>
              <a:defRPr/>
            </a:pPr>
            <a:fld id="{7094C06B-8483-495F-A8BB-7345BFA5B6AA}" type="slidenum">
              <a:rPr lang="en-US" smtClean="0"/>
              <a:pPr>
                <a:defRPr/>
              </a:pPr>
              <a:t>58</a:t>
            </a:fld>
            <a:endParaRPr lang="en-US" dirty="0"/>
          </a:p>
        </p:txBody>
      </p:sp>
    </p:spTree>
    <p:extLst>
      <p:ext uri="{BB962C8B-B14F-4D97-AF65-F5344CB8AC3E}">
        <p14:creationId xmlns:p14="http://schemas.microsoft.com/office/powerpoint/2010/main" val="202736710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TT" dirty="0" smtClean="0">
                <a:solidFill>
                  <a:srgbClr val="FFC000"/>
                </a:solidFill>
              </a:rPr>
              <a:t>Terms and Conditions of Contract</a:t>
            </a:r>
            <a:endParaRPr lang="en-TT" dirty="0">
              <a:solidFill>
                <a:srgbClr val="FFC000"/>
              </a:solidFill>
            </a:endParaRPr>
          </a:p>
        </p:txBody>
      </p:sp>
      <p:sp>
        <p:nvSpPr>
          <p:cNvPr id="3" name="Content Placeholder 2"/>
          <p:cNvSpPr>
            <a:spLocks noGrp="1"/>
          </p:cNvSpPr>
          <p:nvPr>
            <p:ph idx="1"/>
          </p:nvPr>
        </p:nvSpPr>
        <p:spPr/>
        <p:txBody>
          <a:bodyPr/>
          <a:lstStyle/>
          <a:p>
            <a:r>
              <a:rPr lang="en-TT" dirty="0" smtClean="0">
                <a:latin typeface="Times New Roman" pitchFamily="18" charset="0"/>
                <a:cs typeface="Times New Roman" pitchFamily="18" charset="0"/>
              </a:rPr>
              <a:t>The contract must be in detail.  Particularly:</a:t>
            </a:r>
          </a:p>
          <a:p>
            <a:pPr marL="712788" indent="-341313"/>
            <a:r>
              <a:rPr lang="en-TT" dirty="0" smtClean="0">
                <a:latin typeface="Times New Roman" pitchFamily="18" charset="0"/>
                <a:cs typeface="Times New Roman" pitchFamily="18" charset="0"/>
              </a:rPr>
              <a:t>Provisions for breaches</a:t>
            </a:r>
          </a:p>
          <a:p>
            <a:pPr marL="714375"/>
            <a:r>
              <a:rPr lang="en-TT" dirty="0" smtClean="0">
                <a:latin typeface="Times New Roman" pitchFamily="18" charset="0"/>
                <a:cs typeface="Times New Roman" pitchFamily="18" charset="0"/>
              </a:rPr>
              <a:t>Delays</a:t>
            </a:r>
          </a:p>
          <a:p>
            <a:pPr marL="714375"/>
            <a:r>
              <a:rPr lang="en-TT" dirty="0" smtClean="0">
                <a:latin typeface="Times New Roman" pitchFamily="18" charset="0"/>
                <a:cs typeface="Times New Roman" pitchFamily="18" charset="0"/>
              </a:rPr>
              <a:t>Dispute Resolution</a:t>
            </a:r>
          </a:p>
          <a:p>
            <a:pPr marL="714375"/>
            <a:r>
              <a:rPr lang="en-TT" dirty="0" smtClean="0">
                <a:latin typeface="Times New Roman" pitchFamily="18" charset="0"/>
                <a:cs typeface="Times New Roman" pitchFamily="18" charset="0"/>
              </a:rPr>
              <a:t>Force Majeure</a:t>
            </a:r>
          </a:p>
          <a:p>
            <a:pPr marL="714375"/>
            <a:r>
              <a:rPr lang="en-TT" dirty="0" smtClean="0">
                <a:latin typeface="Times New Roman" pitchFamily="18" charset="0"/>
                <a:cs typeface="Times New Roman" pitchFamily="18" charset="0"/>
              </a:rPr>
              <a:t>Arbitration </a:t>
            </a:r>
            <a:endParaRPr lang="en-TT"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pPr>
              <a:defRPr/>
            </a:pPr>
            <a:fld id="{7094C06B-8483-495F-A8BB-7345BFA5B6AA}" type="slidenum">
              <a:rPr lang="en-US" smtClean="0"/>
              <a:pPr>
                <a:defRPr/>
              </a:pPr>
              <a:t>59</a:t>
            </a:fld>
            <a:endParaRPr lang="en-US" dirty="0"/>
          </a:p>
        </p:txBody>
      </p:sp>
    </p:spTree>
    <p:extLst>
      <p:ext uri="{BB962C8B-B14F-4D97-AF65-F5344CB8AC3E}">
        <p14:creationId xmlns:p14="http://schemas.microsoft.com/office/powerpoint/2010/main" val="15604598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en-TT" b="1" kern="1200" dirty="0" smtClean="0">
                <a:ln w="6350">
                  <a:noFill/>
                </a:ln>
                <a:solidFill>
                  <a:srgbClr val="FFC000"/>
                </a:solidFill>
                <a:effectLst>
                  <a:outerShdw blurRad="114300" dist="101600" dir="2700000" algn="tl" rotWithShape="0">
                    <a:srgbClr val="000000">
                      <a:alpha val="40000"/>
                    </a:srgbClr>
                  </a:outerShdw>
                </a:effectLst>
                <a:latin typeface="Times New Roman" pitchFamily="18" charset="0"/>
                <a:cs typeface="Times New Roman" pitchFamily="18" charset="0"/>
              </a:rPr>
              <a:t>Procurement in the State Agencies</a:t>
            </a:r>
            <a:endParaRPr lang="en-TT"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905000"/>
            <a:ext cx="8229600" cy="4876800"/>
          </a:xfrm>
        </p:spPr>
        <p:txBody>
          <a:bodyPr/>
          <a:lstStyle/>
          <a:p>
            <a:pPr>
              <a:defRPr/>
            </a:pPr>
            <a:r>
              <a:rPr lang="en-TT" sz="2800" kern="1200" dirty="0" smtClean="0">
                <a:solidFill>
                  <a:prstClr val="white"/>
                </a:solidFill>
                <a:effectLst/>
                <a:latin typeface="Times New Roman" pitchFamily="18" charset="0"/>
                <a:cs typeface="Times New Roman" pitchFamily="18" charset="0"/>
              </a:rPr>
              <a:t>Procurement in </a:t>
            </a:r>
            <a:r>
              <a:rPr lang="en-TT" sz="2800" kern="1200" dirty="0">
                <a:solidFill>
                  <a:prstClr val="white"/>
                </a:solidFill>
                <a:effectLst/>
                <a:latin typeface="Times New Roman" pitchFamily="18" charset="0"/>
                <a:cs typeface="Times New Roman" pitchFamily="18" charset="0"/>
              </a:rPr>
              <a:t>the State Agencies may be governed by fragmented legislative framework that </a:t>
            </a:r>
            <a:r>
              <a:rPr lang="en-TT" sz="2800" kern="1200" dirty="0" smtClean="0">
                <a:solidFill>
                  <a:prstClr val="white"/>
                </a:solidFill>
                <a:effectLst/>
                <a:latin typeface="Times New Roman" pitchFamily="18" charset="0"/>
                <a:cs typeface="Times New Roman" pitchFamily="18" charset="0"/>
              </a:rPr>
              <a:t>does </a:t>
            </a:r>
            <a:r>
              <a:rPr lang="en-TT" sz="2800" kern="1200" dirty="0">
                <a:solidFill>
                  <a:prstClr val="white"/>
                </a:solidFill>
                <a:effectLst/>
                <a:latin typeface="Times New Roman" pitchFamily="18" charset="0"/>
                <a:cs typeface="Times New Roman" pitchFamily="18" charset="0"/>
              </a:rPr>
              <a:t>not have the required enforcement</a:t>
            </a:r>
            <a:r>
              <a:rPr lang="en-TT" sz="2800" kern="1200" dirty="0" smtClean="0">
                <a:solidFill>
                  <a:prstClr val="white"/>
                </a:solidFill>
                <a:effectLst/>
                <a:latin typeface="Times New Roman" pitchFamily="18" charset="0"/>
                <a:cs typeface="Times New Roman" pitchFamily="18" charset="0"/>
              </a:rPr>
              <a:t>.</a:t>
            </a:r>
          </a:p>
          <a:p>
            <a:pPr>
              <a:defRPr/>
            </a:pPr>
            <a:r>
              <a:rPr lang="en-TT" sz="2800" kern="1200" dirty="0" smtClean="0">
                <a:solidFill>
                  <a:prstClr val="white"/>
                </a:solidFill>
                <a:effectLst/>
                <a:latin typeface="Times New Roman" pitchFamily="18" charset="0"/>
                <a:cs typeface="Times New Roman" pitchFamily="18" charset="0"/>
              </a:rPr>
              <a:t>However, there are policies and procedures that exist to ensure:</a:t>
            </a:r>
          </a:p>
          <a:p>
            <a:pPr marL="715963">
              <a:defRPr/>
            </a:pPr>
            <a:r>
              <a:rPr lang="en-TT" sz="2800" kern="1200" dirty="0">
                <a:solidFill>
                  <a:prstClr val="white"/>
                </a:solidFill>
                <a:effectLst/>
                <a:latin typeface="Times New Roman" pitchFamily="18" charset="0"/>
                <a:cs typeface="Times New Roman" pitchFamily="18" charset="0"/>
              </a:rPr>
              <a:t> </a:t>
            </a:r>
            <a:r>
              <a:rPr lang="en-TT" sz="2800" b="1" kern="1200" dirty="0" smtClean="0">
                <a:solidFill>
                  <a:prstClr val="white"/>
                </a:solidFill>
                <a:effectLst/>
                <a:latin typeface="Times New Roman" pitchFamily="18" charset="0"/>
                <a:cs typeface="Times New Roman" pitchFamily="18" charset="0"/>
              </a:rPr>
              <a:t>Transparency</a:t>
            </a:r>
          </a:p>
          <a:p>
            <a:pPr marL="715963">
              <a:defRPr/>
            </a:pPr>
            <a:r>
              <a:rPr lang="en-TT" sz="2800" b="1" kern="1200" dirty="0">
                <a:solidFill>
                  <a:prstClr val="white"/>
                </a:solidFill>
                <a:effectLst/>
                <a:latin typeface="Times New Roman" pitchFamily="18" charset="0"/>
                <a:cs typeface="Times New Roman" pitchFamily="18" charset="0"/>
              </a:rPr>
              <a:t> </a:t>
            </a:r>
            <a:r>
              <a:rPr lang="en-TT" sz="2800" b="1" kern="1200" dirty="0" smtClean="0">
                <a:solidFill>
                  <a:prstClr val="white"/>
                </a:solidFill>
                <a:effectLst/>
                <a:latin typeface="Times New Roman" pitchFamily="18" charset="0"/>
                <a:cs typeface="Times New Roman" pitchFamily="18" charset="0"/>
              </a:rPr>
              <a:t>Accountability</a:t>
            </a:r>
          </a:p>
          <a:p>
            <a:pPr marL="715963">
              <a:defRPr/>
            </a:pPr>
            <a:r>
              <a:rPr lang="en-TT" sz="2800" b="1" kern="1200" dirty="0">
                <a:solidFill>
                  <a:prstClr val="white"/>
                </a:solidFill>
                <a:effectLst/>
                <a:latin typeface="Times New Roman" pitchFamily="18" charset="0"/>
                <a:cs typeface="Times New Roman" pitchFamily="18" charset="0"/>
              </a:rPr>
              <a:t> </a:t>
            </a:r>
            <a:r>
              <a:rPr lang="en-TT" sz="2800" b="1" kern="1200" dirty="0" smtClean="0">
                <a:solidFill>
                  <a:prstClr val="white"/>
                </a:solidFill>
                <a:effectLst/>
                <a:latin typeface="Times New Roman" pitchFamily="18" charset="0"/>
                <a:cs typeface="Times New Roman" pitchFamily="18" charset="0"/>
              </a:rPr>
              <a:t>Value for Money</a:t>
            </a:r>
          </a:p>
          <a:p>
            <a:pPr>
              <a:defRPr/>
            </a:pPr>
            <a:endParaRPr lang="en-TT" kern="1200" dirty="0" smtClean="0">
              <a:solidFill>
                <a:prstClr val="white"/>
              </a:solidFill>
              <a:effectLst/>
              <a:latin typeface="Book Antiqua"/>
            </a:endParaRPr>
          </a:p>
          <a:p>
            <a:pPr>
              <a:defRPr/>
            </a:pPr>
            <a:endParaRPr lang="en-TT" kern="1200" dirty="0" smtClean="0">
              <a:solidFill>
                <a:prstClr val="white"/>
              </a:solidFill>
              <a:effectLst/>
              <a:latin typeface="Book Antiqua"/>
            </a:endParaRPr>
          </a:p>
          <a:p>
            <a:pPr>
              <a:defRPr/>
            </a:pPr>
            <a:endParaRPr lang="en-TT" kern="1200" dirty="0" smtClean="0">
              <a:solidFill>
                <a:prstClr val="white"/>
              </a:solidFill>
              <a:effectLst/>
              <a:latin typeface="Book Antiqua"/>
            </a:endParaRPr>
          </a:p>
          <a:p>
            <a:pPr>
              <a:defRPr/>
            </a:pPr>
            <a:endParaRPr lang="en-TT" kern="1200" dirty="0" smtClean="0">
              <a:solidFill>
                <a:prstClr val="white"/>
              </a:solidFill>
              <a:effectLst/>
              <a:latin typeface="Book Antiqua"/>
            </a:endParaRPr>
          </a:p>
          <a:p>
            <a:pPr marL="0" indent="0">
              <a:buFontTx/>
              <a:buNone/>
              <a:defRPr/>
            </a:pPr>
            <a:r>
              <a:rPr lang="en-TT" dirty="0" smtClean="0"/>
              <a:t> </a:t>
            </a:r>
          </a:p>
          <a:p>
            <a:pPr>
              <a:defRPr/>
            </a:pPr>
            <a:endParaRPr lang="en-TT" dirty="0"/>
          </a:p>
        </p:txBody>
      </p:sp>
      <p:sp>
        <p:nvSpPr>
          <p:cNvPr id="4" name="Slide Number Placeholder 3"/>
          <p:cNvSpPr>
            <a:spLocks noGrp="1"/>
          </p:cNvSpPr>
          <p:nvPr>
            <p:ph type="sldNum" sz="quarter" idx="12"/>
          </p:nvPr>
        </p:nvSpPr>
        <p:spPr/>
        <p:txBody>
          <a:bodyPr/>
          <a:lstStyle/>
          <a:p>
            <a:pPr>
              <a:defRPr/>
            </a:pPr>
            <a:fld id="{6957A892-583D-4B15-90BE-9391BE7559A3}" type="slidenum">
              <a:rPr lang="en-US" smtClean="0"/>
              <a:pPr>
                <a:defRPr/>
              </a:pPr>
              <a:t>6</a:t>
            </a:fld>
            <a:endParaRPr lang="en-US"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TT" dirty="0">
                <a:solidFill>
                  <a:srgbClr val="FFC000"/>
                </a:solidFill>
                <a:latin typeface="Times New Roman" pitchFamily="18" charset="0"/>
                <a:cs typeface="Times New Roman" pitchFamily="18" charset="0"/>
              </a:rPr>
              <a:t>Terms and Conditions of </a:t>
            </a:r>
            <a:r>
              <a:rPr lang="en-TT" dirty="0" smtClean="0">
                <a:solidFill>
                  <a:srgbClr val="FFC000"/>
                </a:solidFill>
                <a:latin typeface="Times New Roman" pitchFamily="18" charset="0"/>
                <a:cs typeface="Times New Roman" pitchFamily="18" charset="0"/>
              </a:rPr>
              <a:t>Contract continued</a:t>
            </a:r>
            <a:r>
              <a:rPr lang="en-TT" dirty="0" smtClean="0">
                <a:solidFill>
                  <a:srgbClr val="FFC000"/>
                </a:solidFill>
              </a:rPr>
              <a:t>/….</a:t>
            </a:r>
            <a:endParaRPr lang="en-TT" dirty="0"/>
          </a:p>
        </p:txBody>
      </p:sp>
      <p:sp>
        <p:nvSpPr>
          <p:cNvPr id="3" name="Content Placeholder 2"/>
          <p:cNvSpPr>
            <a:spLocks noGrp="1"/>
          </p:cNvSpPr>
          <p:nvPr>
            <p:ph idx="1"/>
          </p:nvPr>
        </p:nvSpPr>
        <p:spPr/>
        <p:txBody>
          <a:bodyPr/>
          <a:lstStyle/>
          <a:p>
            <a:r>
              <a:rPr lang="en-TT" dirty="0" smtClean="0">
                <a:latin typeface="Times New Roman" pitchFamily="18" charset="0"/>
                <a:cs typeface="Times New Roman" pitchFamily="18" charset="0"/>
              </a:rPr>
              <a:t>The deliverables</a:t>
            </a:r>
          </a:p>
          <a:p>
            <a:r>
              <a:rPr lang="en-TT" dirty="0" smtClean="0">
                <a:latin typeface="Times New Roman" pitchFamily="18" charset="0"/>
                <a:cs typeface="Times New Roman" pitchFamily="18" charset="0"/>
              </a:rPr>
              <a:t>Duration of Contract</a:t>
            </a:r>
          </a:p>
          <a:p>
            <a:r>
              <a:rPr lang="en-TT" dirty="0" smtClean="0">
                <a:latin typeface="Times New Roman" pitchFamily="18" charset="0"/>
                <a:cs typeface="Times New Roman" pitchFamily="18" charset="0"/>
              </a:rPr>
              <a:t>Cost of Goods/Services/Consultancies</a:t>
            </a:r>
          </a:p>
          <a:p>
            <a:r>
              <a:rPr lang="en-TT" dirty="0" smtClean="0">
                <a:latin typeface="Times New Roman" pitchFamily="18" charset="0"/>
                <a:cs typeface="Times New Roman" pitchFamily="18" charset="0"/>
              </a:rPr>
              <a:t>Location for the Deliverables</a:t>
            </a:r>
          </a:p>
          <a:p>
            <a:r>
              <a:rPr lang="en-TT" dirty="0" smtClean="0">
                <a:latin typeface="Times New Roman" pitchFamily="18" charset="0"/>
                <a:cs typeface="Times New Roman" pitchFamily="18" charset="0"/>
              </a:rPr>
              <a:t>Compliance with the laws of the country.</a:t>
            </a:r>
            <a:endParaRPr lang="en-TT"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pPr>
              <a:defRPr/>
            </a:pPr>
            <a:fld id="{7094C06B-8483-495F-A8BB-7345BFA5B6AA}" type="slidenum">
              <a:rPr lang="en-US" smtClean="0"/>
              <a:pPr>
                <a:defRPr/>
              </a:pPr>
              <a:t>60</a:t>
            </a:fld>
            <a:endParaRPr lang="en-US" dirty="0"/>
          </a:p>
        </p:txBody>
      </p:sp>
    </p:spTree>
    <p:extLst>
      <p:ext uri="{BB962C8B-B14F-4D97-AF65-F5344CB8AC3E}">
        <p14:creationId xmlns:p14="http://schemas.microsoft.com/office/powerpoint/2010/main" val="329639653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TT" b="1" dirty="0" smtClean="0">
                <a:solidFill>
                  <a:srgbClr val="FFC000"/>
                </a:solidFill>
                <a:latin typeface="Times New Roman" pitchFamily="18" charset="0"/>
                <a:cs typeface="Times New Roman" pitchFamily="18" charset="0"/>
              </a:rPr>
              <a:t>ISSUANCE OF ORDERS AND INSTRUCTIONS</a:t>
            </a:r>
            <a:endParaRPr lang="en-TT" b="1"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TT" dirty="0" smtClean="0">
                <a:latin typeface="Times New Roman" pitchFamily="18" charset="0"/>
                <a:cs typeface="Times New Roman" pitchFamily="18" charset="0"/>
              </a:rPr>
              <a:t>The entity must </a:t>
            </a:r>
            <a:r>
              <a:rPr lang="en-TT" dirty="0" smtClean="0">
                <a:latin typeface="Times New Roman" pitchFamily="18" charset="0"/>
                <a:cs typeface="Times New Roman" pitchFamily="18" charset="0"/>
              </a:rPr>
              <a:t>issue Invoice or Purchasing </a:t>
            </a:r>
            <a:r>
              <a:rPr lang="en-TT" dirty="0" smtClean="0">
                <a:latin typeface="Times New Roman" pitchFamily="18" charset="0"/>
                <a:cs typeface="Times New Roman" pitchFamily="18" charset="0"/>
              </a:rPr>
              <a:t>Orders and Instructions as per the contract to the Selected Bidder.</a:t>
            </a:r>
          </a:p>
          <a:p>
            <a:r>
              <a:rPr lang="en-TT" dirty="0" smtClean="0">
                <a:latin typeface="Times New Roman" pitchFamily="18" charset="0"/>
                <a:cs typeface="Times New Roman" pitchFamily="18" charset="0"/>
              </a:rPr>
              <a:t>Commencement of the deliverables would take place only on WRITTEN Instructions and orders from authorised personnel from the Entity. </a:t>
            </a:r>
            <a:endParaRPr lang="en-TT"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pPr>
              <a:defRPr/>
            </a:pPr>
            <a:fld id="{7094C06B-8483-495F-A8BB-7345BFA5B6AA}" type="slidenum">
              <a:rPr lang="en-US" smtClean="0"/>
              <a:pPr>
                <a:defRPr/>
              </a:pPr>
              <a:t>61</a:t>
            </a:fld>
            <a:endParaRPr lang="en-US" dirty="0"/>
          </a:p>
        </p:txBody>
      </p:sp>
    </p:spTree>
    <p:extLst>
      <p:ext uri="{BB962C8B-B14F-4D97-AF65-F5344CB8AC3E}">
        <p14:creationId xmlns:p14="http://schemas.microsoft.com/office/powerpoint/2010/main" val="115729802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2100"/>
            <a:ext cx="8229600" cy="1079500"/>
          </a:xfrm>
        </p:spPr>
        <p:txBody>
          <a:bodyPr/>
          <a:lstStyle/>
          <a:p>
            <a:r>
              <a:rPr lang="en-TT" sz="3200" dirty="0" smtClean="0">
                <a:solidFill>
                  <a:srgbClr val="FFC000"/>
                </a:solidFill>
                <a:latin typeface="Times New Roman" pitchFamily="18" charset="0"/>
                <a:cs typeface="Times New Roman" pitchFamily="18" charset="0"/>
              </a:rPr>
              <a:t/>
            </a:r>
            <a:br>
              <a:rPr lang="en-TT" sz="3200" dirty="0" smtClean="0">
                <a:solidFill>
                  <a:srgbClr val="FFC000"/>
                </a:solidFill>
                <a:latin typeface="Times New Roman" pitchFamily="18" charset="0"/>
                <a:cs typeface="Times New Roman" pitchFamily="18" charset="0"/>
              </a:rPr>
            </a:br>
            <a:r>
              <a:rPr lang="en-TT" sz="2800" dirty="0" smtClean="0">
                <a:solidFill>
                  <a:srgbClr val="FFC000"/>
                </a:solidFill>
                <a:latin typeface="Times New Roman" pitchFamily="18" charset="0"/>
                <a:cs typeface="Times New Roman" pitchFamily="18" charset="0"/>
              </a:rPr>
              <a:t>CONTRACT ADMINISTRATION - RECEIPT OF GOODS, SERVICES AND CONSULTANCIES</a:t>
            </a:r>
            <a:r>
              <a:rPr lang="en-TT" sz="3200" dirty="0" smtClean="0">
                <a:solidFill>
                  <a:srgbClr val="FFC000"/>
                </a:solidFill>
                <a:latin typeface="Times New Roman" pitchFamily="18" charset="0"/>
                <a:cs typeface="Times New Roman" pitchFamily="18" charset="0"/>
              </a:rPr>
              <a:t/>
            </a:r>
            <a:br>
              <a:rPr lang="en-TT" sz="3200" dirty="0" smtClean="0">
                <a:solidFill>
                  <a:srgbClr val="FFC000"/>
                </a:solidFill>
                <a:latin typeface="Times New Roman" pitchFamily="18" charset="0"/>
                <a:cs typeface="Times New Roman" pitchFamily="18" charset="0"/>
              </a:rPr>
            </a:br>
            <a:endParaRPr lang="en-TT" sz="3200"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447800"/>
            <a:ext cx="8229600" cy="4953000"/>
          </a:xfrm>
        </p:spPr>
        <p:txBody>
          <a:bodyPr/>
          <a:lstStyle/>
          <a:p>
            <a:r>
              <a:rPr lang="en-TT" sz="2800" dirty="0" smtClean="0">
                <a:solidFill>
                  <a:schemeClr val="tx2"/>
                </a:solidFill>
                <a:latin typeface="Times New Roman" pitchFamily="18" charset="0"/>
                <a:cs typeface="Times New Roman" pitchFamily="18" charset="0"/>
              </a:rPr>
              <a:t>There must be authorised personnel to ensure that the deliverables are in receipt according to the contract, on a timely basis.</a:t>
            </a:r>
          </a:p>
          <a:p>
            <a:r>
              <a:rPr lang="en-TT" sz="2800" dirty="0" smtClean="0">
                <a:solidFill>
                  <a:schemeClr val="tx2"/>
                </a:solidFill>
                <a:latin typeface="Times New Roman" pitchFamily="18" charset="0"/>
                <a:cs typeface="Times New Roman" pitchFamily="18" charset="0"/>
              </a:rPr>
              <a:t>Physical checks must be done on quality and quantity </a:t>
            </a:r>
            <a:r>
              <a:rPr lang="en-TT" sz="2800" dirty="0" smtClean="0">
                <a:solidFill>
                  <a:schemeClr val="tx2"/>
                </a:solidFill>
                <a:latin typeface="Times New Roman" pitchFamily="18" charset="0"/>
                <a:cs typeface="Times New Roman" pitchFamily="18" charset="0"/>
              </a:rPr>
              <a:t>of deliverables against </a:t>
            </a:r>
            <a:r>
              <a:rPr lang="en-TT" sz="2800" dirty="0" smtClean="0">
                <a:solidFill>
                  <a:schemeClr val="tx2"/>
                </a:solidFill>
                <a:latin typeface="Times New Roman" pitchFamily="18" charset="0"/>
                <a:cs typeface="Times New Roman" pitchFamily="18" charset="0"/>
              </a:rPr>
              <a:t>the invoices and delivery notes.</a:t>
            </a:r>
          </a:p>
          <a:p>
            <a:r>
              <a:rPr lang="en-TT" sz="2800" dirty="0" smtClean="0">
                <a:solidFill>
                  <a:schemeClr val="tx2"/>
                </a:solidFill>
                <a:latin typeface="Times New Roman" pitchFamily="18" charset="0"/>
                <a:cs typeface="Times New Roman" pitchFamily="18" charset="0"/>
              </a:rPr>
              <a:t>There must be certification </a:t>
            </a:r>
            <a:r>
              <a:rPr lang="en-TT" sz="2800" dirty="0" smtClean="0">
                <a:solidFill>
                  <a:schemeClr val="tx2"/>
                </a:solidFill>
                <a:latin typeface="Times New Roman" pitchFamily="18" charset="0"/>
                <a:cs typeface="Times New Roman" pitchFamily="18" charset="0"/>
              </a:rPr>
              <a:t> </a:t>
            </a:r>
            <a:r>
              <a:rPr lang="en-TT" sz="2800" dirty="0" smtClean="0">
                <a:solidFill>
                  <a:schemeClr val="tx2"/>
                </a:solidFill>
                <a:latin typeface="Times New Roman" pitchFamily="18" charset="0"/>
                <a:cs typeface="Times New Roman" pitchFamily="18" charset="0"/>
              </a:rPr>
              <a:t>on the work programmes or Gantt Chart for internal checks and balances. Monitoring and Evaluation must be </a:t>
            </a:r>
            <a:r>
              <a:rPr lang="en-TT" sz="2800" dirty="0" smtClean="0">
                <a:solidFill>
                  <a:schemeClr val="tx2"/>
                </a:solidFill>
                <a:latin typeface="Times New Roman" pitchFamily="18" charset="0"/>
                <a:cs typeface="Times New Roman" pitchFamily="18" charset="0"/>
              </a:rPr>
              <a:t>done </a:t>
            </a:r>
            <a:r>
              <a:rPr lang="en-TT" sz="2800" dirty="0">
                <a:solidFill>
                  <a:schemeClr val="tx2"/>
                </a:solidFill>
                <a:latin typeface="Times New Roman" pitchFamily="18" charset="0"/>
                <a:cs typeface="Times New Roman" pitchFamily="18" charset="0"/>
              </a:rPr>
              <a:t>&amp;</a:t>
            </a:r>
            <a:r>
              <a:rPr lang="en-TT" sz="2800" dirty="0" smtClean="0">
                <a:solidFill>
                  <a:schemeClr val="tx2"/>
                </a:solidFill>
                <a:latin typeface="Times New Roman" pitchFamily="18" charset="0"/>
                <a:cs typeface="Times New Roman" pitchFamily="18" charset="0"/>
              </a:rPr>
              <a:t>recorded</a:t>
            </a:r>
            <a:endParaRPr lang="en-TT" sz="2800" dirty="0" smtClean="0">
              <a:solidFill>
                <a:schemeClr val="tx2"/>
              </a:solidFill>
              <a:latin typeface="Times New Roman" pitchFamily="18" charset="0"/>
              <a:cs typeface="Times New Roman" pitchFamily="18" charset="0"/>
            </a:endParaRPr>
          </a:p>
          <a:p>
            <a:r>
              <a:rPr lang="en-TT" sz="2800" dirty="0" smtClean="0">
                <a:solidFill>
                  <a:schemeClr val="tx2"/>
                </a:solidFill>
                <a:latin typeface="Times New Roman" pitchFamily="18" charset="0"/>
                <a:cs typeface="Times New Roman" pitchFamily="18" charset="0"/>
              </a:rPr>
              <a:t>Proper Project Management ensures Transparency, Accountability and Economic Efficiency.</a:t>
            </a:r>
            <a:endParaRPr lang="en-TT" sz="2800" dirty="0">
              <a:solidFill>
                <a:schemeClr val="tx2"/>
              </a:solidFill>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pPr>
              <a:defRPr/>
            </a:pPr>
            <a:fld id="{7094C06B-8483-495F-A8BB-7345BFA5B6AA}" type="slidenum">
              <a:rPr lang="en-US" smtClean="0"/>
              <a:pPr>
                <a:defRPr/>
              </a:pPr>
              <a:t>62</a:t>
            </a:fld>
            <a:endParaRPr lang="en-US" dirty="0"/>
          </a:p>
        </p:txBody>
      </p:sp>
    </p:spTree>
    <p:extLst>
      <p:ext uri="{BB962C8B-B14F-4D97-AF65-F5344CB8AC3E}">
        <p14:creationId xmlns:p14="http://schemas.microsoft.com/office/powerpoint/2010/main" val="2421966455"/>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TT" dirty="0" smtClean="0">
                <a:solidFill>
                  <a:srgbClr val="FFC000"/>
                </a:solidFill>
              </a:rPr>
              <a:t>PAYMENTS</a:t>
            </a:r>
            <a:endParaRPr lang="en-TT" dirty="0">
              <a:solidFill>
                <a:srgbClr val="FFC000"/>
              </a:solidFill>
            </a:endParaRPr>
          </a:p>
        </p:txBody>
      </p:sp>
      <p:sp>
        <p:nvSpPr>
          <p:cNvPr id="3" name="Content Placeholder 2"/>
          <p:cNvSpPr>
            <a:spLocks noGrp="1"/>
          </p:cNvSpPr>
          <p:nvPr>
            <p:ph idx="1"/>
          </p:nvPr>
        </p:nvSpPr>
        <p:spPr>
          <a:xfrm>
            <a:off x="533400" y="2057400"/>
            <a:ext cx="8229600" cy="4114800"/>
          </a:xfrm>
        </p:spPr>
        <p:txBody>
          <a:bodyPr/>
          <a:lstStyle/>
          <a:p>
            <a:r>
              <a:rPr lang="en-TT" dirty="0" smtClean="0">
                <a:latin typeface="Times New Roman" pitchFamily="18" charset="0"/>
                <a:cs typeface="Times New Roman" pitchFamily="18" charset="0"/>
              </a:rPr>
              <a:t>Payments must be made according to the binding agreement.</a:t>
            </a:r>
          </a:p>
          <a:p>
            <a:r>
              <a:rPr lang="en-TT" dirty="0" smtClean="0">
                <a:latin typeface="Times New Roman" pitchFamily="18" charset="0"/>
                <a:cs typeface="Times New Roman" pitchFamily="18" charset="0"/>
              </a:rPr>
              <a:t>However, the final part of payment should only be paid on the satisfactory completion of the job.</a:t>
            </a:r>
          </a:p>
          <a:p>
            <a:r>
              <a:rPr lang="en-TT" dirty="0" smtClean="0">
                <a:latin typeface="Times New Roman" pitchFamily="18" charset="0"/>
                <a:cs typeface="Times New Roman" pitchFamily="18" charset="0"/>
              </a:rPr>
              <a:t>The release of the Performance Bond should only be done after the Contract Completion Report is duly signed by the </a:t>
            </a:r>
            <a:r>
              <a:rPr lang="en-TT" dirty="0">
                <a:latin typeface="Times New Roman" pitchFamily="18" charset="0"/>
                <a:cs typeface="Times New Roman" pitchFamily="18" charset="0"/>
              </a:rPr>
              <a:t> </a:t>
            </a:r>
            <a:r>
              <a:rPr lang="en-TT" dirty="0" err="1" smtClean="0">
                <a:latin typeface="Times New Roman" pitchFamily="18" charset="0"/>
                <a:cs typeface="Times New Roman" pitchFamily="18" charset="0"/>
              </a:rPr>
              <a:t>auth.</a:t>
            </a:r>
            <a:r>
              <a:rPr lang="en-TT" dirty="0" err="1" smtClean="0">
                <a:latin typeface="Times New Roman" pitchFamily="18" charset="0"/>
                <a:cs typeface="Times New Roman" pitchFamily="18" charset="0"/>
              </a:rPr>
              <a:t>personnel</a:t>
            </a:r>
            <a:r>
              <a:rPr lang="en-TT" dirty="0" smtClean="0">
                <a:latin typeface="Times New Roman" pitchFamily="18" charset="0"/>
                <a:cs typeface="Times New Roman" pitchFamily="18" charset="0"/>
              </a:rPr>
              <a:t>.</a:t>
            </a:r>
            <a:endParaRPr lang="en-TT"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pPr>
              <a:defRPr/>
            </a:pPr>
            <a:fld id="{7094C06B-8483-495F-A8BB-7345BFA5B6AA}" type="slidenum">
              <a:rPr lang="en-US" smtClean="0"/>
              <a:pPr>
                <a:defRPr/>
              </a:pPr>
              <a:t>63</a:t>
            </a:fld>
            <a:endParaRPr lang="en-US" dirty="0"/>
          </a:p>
        </p:txBody>
      </p:sp>
    </p:spTree>
    <p:extLst>
      <p:ext uri="{BB962C8B-B14F-4D97-AF65-F5344CB8AC3E}">
        <p14:creationId xmlns:p14="http://schemas.microsoft.com/office/powerpoint/2010/main" val="2163533430"/>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TT" dirty="0" smtClean="0">
                <a:solidFill>
                  <a:srgbClr val="FFC000"/>
                </a:solidFill>
                <a:latin typeface="Times New Roman" pitchFamily="18" charset="0"/>
                <a:cs typeface="Times New Roman" pitchFamily="18" charset="0"/>
              </a:rPr>
              <a:t>Lessons learnt</a:t>
            </a:r>
            <a:endParaRPr lang="en-TT"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TT" sz="2800" dirty="0" smtClean="0">
                <a:latin typeface="Times New Roman" pitchFamily="18" charset="0"/>
                <a:cs typeface="Times New Roman" pitchFamily="18" charset="0"/>
              </a:rPr>
              <a:t>The records of the Execution of Works should be properly filed.  This may be used, should there be </a:t>
            </a:r>
            <a:r>
              <a:rPr lang="en-TT" sz="2800" dirty="0" smtClean="0">
                <a:latin typeface="Times New Roman" pitchFamily="18" charset="0"/>
                <a:cs typeface="Times New Roman" pitchFamily="18" charset="0"/>
              </a:rPr>
              <a:t>any disputes</a:t>
            </a:r>
            <a:r>
              <a:rPr lang="en-TT" sz="2800" dirty="0">
                <a:latin typeface="Times New Roman" pitchFamily="18" charset="0"/>
                <a:cs typeface="Times New Roman" pitchFamily="18" charset="0"/>
              </a:rPr>
              <a:t> </a:t>
            </a:r>
            <a:r>
              <a:rPr lang="en-TT" sz="2800" dirty="0" smtClean="0">
                <a:latin typeface="Times New Roman" pitchFamily="18" charset="0"/>
                <a:cs typeface="Times New Roman" pitchFamily="18" charset="0"/>
              </a:rPr>
              <a:t>and queries.</a:t>
            </a:r>
            <a:endParaRPr lang="en-TT" sz="2800" dirty="0" smtClean="0">
              <a:latin typeface="Times New Roman" pitchFamily="18" charset="0"/>
              <a:cs typeface="Times New Roman" pitchFamily="18" charset="0"/>
            </a:endParaRPr>
          </a:p>
          <a:p>
            <a:r>
              <a:rPr lang="en-TT" sz="2800" dirty="0" smtClean="0">
                <a:latin typeface="Times New Roman" pitchFamily="18" charset="0"/>
                <a:cs typeface="Times New Roman" pitchFamily="18" charset="0"/>
              </a:rPr>
              <a:t>Further, when mistakes are encountered, they should be recorded.  Lessons are </a:t>
            </a:r>
            <a:r>
              <a:rPr lang="en-TT" sz="2800" dirty="0" smtClean="0">
                <a:latin typeface="Times New Roman" pitchFamily="18" charset="0"/>
                <a:cs typeface="Times New Roman" pitchFamily="18" charset="0"/>
              </a:rPr>
              <a:t>learnt for future avoidance.</a:t>
            </a:r>
            <a:endParaRPr lang="en-TT" sz="2800" dirty="0" smtClean="0">
              <a:latin typeface="Times New Roman" pitchFamily="18" charset="0"/>
              <a:cs typeface="Times New Roman" pitchFamily="18" charset="0"/>
            </a:endParaRPr>
          </a:p>
          <a:p>
            <a:r>
              <a:rPr lang="en-TT" sz="2800" dirty="0" smtClean="0">
                <a:latin typeface="Times New Roman" pitchFamily="18" charset="0"/>
                <a:cs typeface="Times New Roman" pitchFamily="18" charset="0"/>
              </a:rPr>
              <a:t>Measures must be placed to avoid recurrence of same.  These should be added to the Operating Manual.</a:t>
            </a:r>
            <a:endParaRPr lang="en-TT" sz="28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pPr>
              <a:defRPr/>
            </a:pPr>
            <a:fld id="{7094C06B-8483-495F-A8BB-7345BFA5B6AA}" type="slidenum">
              <a:rPr lang="en-US" smtClean="0"/>
              <a:pPr>
                <a:defRPr/>
              </a:pPr>
              <a:t>64</a:t>
            </a:fld>
            <a:endParaRPr lang="en-US" dirty="0"/>
          </a:p>
        </p:txBody>
      </p:sp>
    </p:spTree>
    <p:extLst>
      <p:ext uri="{BB962C8B-B14F-4D97-AF65-F5344CB8AC3E}">
        <p14:creationId xmlns:p14="http://schemas.microsoft.com/office/powerpoint/2010/main" val="136263929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229600" cy="1384300"/>
          </a:xfrm>
        </p:spPr>
        <p:txBody>
          <a:bodyPr/>
          <a:lstStyle/>
          <a:p>
            <a:r>
              <a:rPr lang="en-TT" dirty="0" smtClean="0">
                <a:solidFill>
                  <a:srgbClr val="FFC000"/>
                </a:solidFill>
                <a:latin typeface="Times New Roman" pitchFamily="18" charset="0"/>
                <a:cs typeface="Times New Roman" pitchFamily="18" charset="0"/>
              </a:rPr>
              <a:t>Redress for Protesting bidders</a:t>
            </a:r>
            <a:endParaRPr lang="en-TT"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381000" y="1066800"/>
            <a:ext cx="8229600" cy="4114800"/>
          </a:xfrm>
        </p:spPr>
        <p:txBody>
          <a:bodyPr/>
          <a:lstStyle/>
          <a:p>
            <a:r>
              <a:rPr lang="en-TT" dirty="0" smtClean="0">
                <a:latin typeface="Times New Roman" pitchFamily="18" charset="0"/>
                <a:cs typeface="Times New Roman" pitchFamily="18" charset="0"/>
              </a:rPr>
              <a:t>Judicial Review</a:t>
            </a:r>
          </a:p>
          <a:p>
            <a:r>
              <a:rPr lang="en-TT" dirty="0" smtClean="0">
                <a:latin typeface="Times New Roman" pitchFamily="18" charset="0"/>
                <a:cs typeface="Times New Roman" pitchFamily="18" charset="0"/>
              </a:rPr>
              <a:t>Ombudsman</a:t>
            </a:r>
          </a:p>
          <a:p>
            <a:r>
              <a:rPr lang="en-TT" dirty="0" smtClean="0">
                <a:latin typeface="Times New Roman" pitchFamily="18" charset="0"/>
                <a:cs typeface="Times New Roman" pitchFamily="18" charset="0"/>
              </a:rPr>
              <a:t>Auditor General</a:t>
            </a:r>
          </a:p>
          <a:p>
            <a:r>
              <a:rPr lang="en-TT" dirty="0" smtClean="0">
                <a:latin typeface="Times New Roman" pitchFamily="18" charset="0"/>
                <a:cs typeface="Times New Roman" pitchFamily="18" charset="0"/>
              </a:rPr>
              <a:t>Line Permanent Secretary or Minister,</a:t>
            </a:r>
          </a:p>
          <a:p>
            <a:pPr marL="0" indent="0">
              <a:buNone/>
            </a:pPr>
            <a:r>
              <a:rPr lang="en-TT" dirty="0" smtClean="0">
                <a:latin typeface="Times New Roman" pitchFamily="18" charset="0"/>
                <a:cs typeface="Times New Roman" pitchFamily="18" charset="0"/>
              </a:rPr>
              <a:t>   Ministry of Finance and the Economy.</a:t>
            </a:r>
            <a:endParaRPr lang="en-TT"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pPr>
              <a:defRPr/>
            </a:pPr>
            <a:fld id="{7094C06B-8483-495F-A8BB-7345BFA5B6AA}" type="slidenum">
              <a:rPr lang="en-US" smtClean="0"/>
              <a:pPr>
                <a:defRPr/>
              </a:pPr>
              <a:t>65</a:t>
            </a:fld>
            <a:endParaRPr lang="en-US" dirty="0"/>
          </a:p>
        </p:txBody>
      </p:sp>
    </p:spTree>
    <p:extLst>
      <p:ext uri="{BB962C8B-B14F-4D97-AF65-F5344CB8AC3E}">
        <p14:creationId xmlns:p14="http://schemas.microsoft.com/office/powerpoint/2010/main" val="3566497467"/>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2100"/>
            <a:ext cx="8382000" cy="774700"/>
          </a:xfrm>
        </p:spPr>
        <p:txBody>
          <a:bodyPr/>
          <a:lstStyle/>
          <a:p>
            <a:pPr algn="ctr">
              <a:defRPr/>
            </a:pPr>
            <a:r>
              <a:rPr lang="en-TT" sz="4100" b="1" kern="1200" dirty="0" smtClean="0">
                <a:ln w="6350">
                  <a:noFill/>
                </a:ln>
                <a:solidFill>
                  <a:srgbClr val="FFC000"/>
                </a:solidFill>
                <a:effectLst>
                  <a:outerShdw blurRad="114300" dist="101600" dir="2700000" algn="tl" rotWithShape="0">
                    <a:srgbClr val="000000">
                      <a:alpha val="40000"/>
                    </a:srgbClr>
                  </a:outerShdw>
                </a:effectLst>
                <a:latin typeface="Times New Roman" pitchFamily="18" charset="0"/>
                <a:cs typeface="Times New Roman" pitchFamily="18" charset="0"/>
              </a:rPr>
              <a:t/>
            </a:r>
            <a:br>
              <a:rPr lang="en-TT" sz="4100" b="1" kern="1200" dirty="0" smtClean="0">
                <a:ln w="6350">
                  <a:noFill/>
                </a:ln>
                <a:solidFill>
                  <a:srgbClr val="FFC000"/>
                </a:solidFill>
                <a:effectLst>
                  <a:outerShdw blurRad="114300" dist="101600" dir="2700000" algn="tl" rotWithShape="0">
                    <a:srgbClr val="000000">
                      <a:alpha val="40000"/>
                    </a:srgbClr>
                  </a:outerShdw>
                </a:effectLst>
                <a:latin typeface="Times New Roman" pitchFamily="18" charset="0"/>
                <a:cs typeface="Times New Roman" pitchFamily="18" charset="0"/>
              </a:rPr>
            </a:br>
            <a:r>
              <a:rPr lang="en-TT" sz="4100" b="1" kern="1200" dirty="0" smtClean="0">
                <a:ln w="6350">
                  <a:noFill/>
                </a:ln>
                <a:solidFill>
                  <a:srgbClr val="FFC000"/>
                </a:solidFill>
                <a:effectLst>
                  <a:outerShdw blurRad="114300" dist="101600" dir="2700000" algn="tl" rotWithShape="0">
                    <a:srgbClr val="000000">
                      <a:alpha val="40000"/>
                    </a:srgbClr>
                  </a:outerShdw>
                </a:effectLst>
                <a:latin typeface="Times New Roman" pitchFamily="18" charset="0"/>
                <a:cs typeface="Times New Roman" pitchFamily="18" charset="0"/>
              </a:rPr>
              <a:t>Frequently Asked Questions</a:t>
            </a:r>
            <a:r>
              <a:rPr lang="en-TT" sz="4100" b="1" kern="1200" dirty="0" smtClean="0">
                <a:ln w="6350">
                  <a:noFill/>
                </a:ln>
                <a:gradFill>
                  <a:gsLst>
                    <a:gs pos="0">
                      <a:srgbClr val="CEB966">
                        <a:tint val="73000"/>
                        <a:satMod val="145000"/>
                      </a:srgbClr>
                    </a:gs>
                    <a:gs pos="73000">
                      <a:srgbClr val="CEB966">
                        <a:tint val="73000"/>
                        <a:satMod val="145000"/>
                      </a:srgbClr>
                    </a:gs>
                    <a:gs pos="100000">
                      <a:srgbClr val="CEB966">
                        <a:tint val="83000"/>
                        <a:satMod val="143000"/>
                      </a:srgbClr>
                    </a:gs>
                  </a:gsLst>
                  <a:lin ang="4800000" scaled="1"/>
                </a:gradFill>
                <a:effectLst>
                  <a:outerShdw blurRad="114300" dist="101600" dir="2700000" algn="tl" rotWithShape="0">
                    <a:srgbClr val="000000">
                      <a:alpha val="40000"/>
                    </a:srgbClr>
                  </a:outerShdw>
                </a:effectLst>
                <a:latin typeface="Times New Roman" pitchFamily="18" charset="0"/>
                <a:cs typeface="Times New Roman" pitchFamily="18" charset="0"/>
              </a:rPr>
              <a:t/>
            </a:r>
            <a:br>
              <a:rPr lang="en-TT" sz="4100" b="1" kern="1200" dirty="0" smtClean="0">
                <a:ln w="6350">
                  <a:noFill/>
                </a:ln>
                <a:gradFill>
                  <a:gsLst>
                    <a:gs pos="0">
                      <a:srgbClr val="CEB966">
                        <a:tint val="73000"/>
                        <a:satMod val="145000"/>
                      </a:srgbClr>
                    </a:gs>
                    <a:gs pos="73000">
                      <a:srgbClr val="CEB966">
                        <a:tint val="73000"/>
                        <a:satMod val="145000"/>
                      </a:srgbClr>
                    </a:gs>
                    <a:gs pos="100000">
                      <a:srgbClr val="CEB966">
                        <a:tint val="83000"/>
                        <a:satMod val="143000"/>
                      </a:srgbClr>
                    </a:gs>
                  </a:gsLst>
                  <a:lin ang="4800000" scaled="1"/>
                </a:gradFill>
                <a:effectLst>
                  <a:outerShdw blurRad="114300" dist="101600" dir="2700000" algn="tl" rotWithShape="0">
                    <a:srgbClr val="000000">
                      <a:alpha val="40000"/>
                    </a:srgbClr>
                  </a:outerShdw>
                </a:effectLst>
                <a:latin typeface="Times New Roman" pitchFamily="18" charset="0"/>
                <a:cs typeface="Times New Roman" pitchFamily="18" charset="0"/>
              </a:rPr>
            </a:br>
            <a:r>
              <a:rPr lang="en-TT" sz="4100" b="1" kern="1200" dirty="0" smtClean="0">
                <a:ln w="6350">
                  <a:noFill/>
                </a:ln>
                <a:gradFill>
                  <a:gsLst>
                    <a:gs pos="0">
                      <a:srgbClr val="CEB966">
                        <a:tint val="73000"/>
                        <a:satMod val="145000"/>
                      </a:srgbClr>
                    </a:gs>
                    <a:gs pos="73000">
                      <a:srgbClr val="CEB966">
                        <a:tint val="73000"/>
                        <a:satMod val="145000"/>
                      </a:srgbClr>
                    </a:gs>
                    <a:gs pos="100000">
                      <a:srgbClr val="CEB966">
                        <a:tint val="83000"/>
                        <a:satMod val="143000"/>
                      </a:srgbClr>
                    </a:gs>
                  </a:gsLst>
                  <a:lin ang="4800000" scaled="1"/>
                </a:gradFill>
                <a:effectLst>
                  <a:outerShdw blurRad="114300" dist="101600" dir="2700000" algn="tl" rotWithShape="0">
                    <a:srgbClr val="000000">
                      <a:alpha val="40000"/>
                    </a:srgbClr>
                  </a:outerShdw>
                </a:effectLst>
                <a:latin typeface="Lucida Sans"/>
              </a:rPr>
              <a:t> </a:t>
            </a:r>
            <a:endParaRPr lang="en-TT" sz="3200" dirty="0"/>
          </a:p>
        </p:txBody>
      </p:sp>
      <p:sp>
        <p:nvSpPr>
          <p:cNvPr id="3" name="Content Placeholder 2"/>
          <p:cNvSpPr>
            <a:spLocks noGrp="1"/>
          </p:cNvSpPr>
          <p:nvPr>
            <p:ph idx="1"/>
          </p:nvPr>
        </p:nvSpPr>
        <p:spPr>
          <a:xfrm>
            <a:off x="457200" y="1219200"/>
            <a:ext cx="8229600" cy="5257800"/>
          </a:xfrm>
        </p:spPr>
        <p:txBody>
          <a:bodyPr/>
          <a:lstStyle/>
          <a:p>
            <a:pPr marL="542925" indent="-542925">
              <a:buFontTx/>
              <a:buAutoNum type="arabicPeriod"/>
              <a:defRPr/>
            </a:pPr>
            <a:r>
              <a:rPr lang="en-TT" sz="2800" b="1" kern="1200" dirty="0" smtClean="0">
                <a:ln w="6350">
                  <a:noFill/>
                </a:ln>
                <a:solidFill>
                  <a:srgbClr val="FFC000"/>
                </a:solidFill>
                <a:effectLst>
                  <a:outerShdw blurRad="114300" dist="101600" dir="2700000" algn="tl" rotWithShape="0">
                    <a:srgbClr val="000000">
                      <a:alpha val="40000"/>
                    </a:srgbClr>
                  </a:outerShdw>
                </a:effectLst>
                <a:latin typeface="Times New Roman" pitchFamily="18" charset="0"/>
                <a:cs typeface="Times New Roman" pitchFamily="18" charset="0"/>
              </a:rPr>
              <a:t>Who </a:t>
            </a:r>
            <a:r>
              <a:rPr lang="en-TT" sz="2800" b="1" kern="1200" dirty="0">
                <a:ln w="6350">
                  <a:noFill/>
                </a:ln>
                <a:solidFill>
                  <a:srgbClr val="FFC000"/>
                </a:solidFill>
                <a:effectLst>
                  <a:outerShdw blurRad="114300" dist="101600" dir="2700000" algn="tl" rotWithShape="0">
                    <a:srgbClr val="000000">
                      <a:alpha val="40000"/>
                    </a:srgbClr>
                  </a:outerShdw>
                </a:effectLst>
                <a:latin typeface="Times New Roman" pitchFamily="18" charset="0"/>
                <a:cs typeface="Times New Roman" pitchFamily="18" charset="0"/>
              </a:rPr>
              <a:t>should be on the Evaluation </a:t>
            </a:r>
            <a:r>
              <a:rPr lang="en-TT" sz="2800" b="1" kern="1200" dirty="0" smtClean="0">
                <a:ln w="6350">
                  <a:noFill/>
                </a:ln>
                <a:solidFill>
                  <a:srgbClr val="FFC000"/>
                </a:solidFill>
                <a:effectLst>
                  <a:outerShdw blurRad="114300" dist="101600" dir="2700000" algn="tl" rotWithShape="0">
                    <a:srgbClr val="000000">
                      <a:alpha val="40000"/>
                    </a:srgbClr>
                  </a:outerShdw>
                </a:effectLst>
                <a:latin typeface="Times New Roman" pitchFamily="18" charset="0"/>
                <a:cs typeface="Times New Roman" pitchFamily="18" charset="0"/>
              </a:rPr>
              <a:t> Committee?</a:t>
            </a:r>
            <a:endParaRPr lang="en-TT" sz="2800" b="1" kern="1200" dirty="0" smtClean="0">
              <a:ln w="6350">
                <a:noFill/>
              </a:ln>
              <a:gradFill>
                <a:gsLst>
                  <a:gs pos="0">
                    <a:srgbClr val="CEB966">
                      <a:tint val="73000"/>
                      <a:satMod val="145000"/>
                    </a:srgbClr>
                  </a:gs>
                  <a:gs pos="73000">
                    <a:srgbClr val="CEB966">
                      <a:tint val="73000"/>
                      <a:satMod val="145000"/>
                    </a:srgbClr>
                  </a:gs>
                  <a:gs pos="100000">
                    <a:srgbClr val="CEB966">
                      <a:tint val="83000"/>
                      <a:satMod val="143000"/>
                    </a:srgbClr>
                  </a:gs>
                </a:gsLst>
                <a:lin ang="4800000" scaled="1"/>
              </a:gradFill>
              <a:effectLst>
                <a:outerShdw blurRad="114300" dist="101600" dir="2700000" algn="tl" rotWithShape="0">
                  <a:srgbClr val="000000">
                    <a:alpha val="40000"/>
                  </a:srgbClr>
                </a:outerShdw>
              </a:effectLst>
              <a:latin typeface="Times New Roman" pitchFamily="18" charset="0"/>
              <a:cs typeface="Times New Roman" pitchFamily="18" charset="0"/>
            </a:endParaRPr>
          </a:p>
          <a:p>
            <a:pPr marL="0" indent="0">
              <a:buFontTx/>
              <a:buNone/>
              <a:defRPr/>
            </a:pPr>
            <a:r>
              <a:rPr lang="en-TT" sz="2800" dirty="0" smtClean="0">
                <a:latin typeface="Times New Roman" pitchFamily="18" charset="0"/>
                <a:cs typeface="Times New Roman" pitchFamily="18" charset="0"/>
              </a:rPr>
              <a:t>Experts in the field of the project if the entity does not have any, in-house, at their disposal.  There should be outsourcing, with 	the Board’s approval, if required.</a:t>
            </a:r>
          </a:p>
          <a:p>
            <a:pPr marL="0" indent="0">
              <a:buFontTx/>
              <a:buNone/>
              <a:defRPr/>
            </a:pPr>
            <a:r>
              <a:rPr lang="en-TT" sz="2800" dirty="0" smtClean="0">
                <a:latin typeface="Times New Roman" pitchFamily="18" charset="0"/>
                <a:cs typeface="Times New Roman" pitchFamily="18" charset="0"/>
              </a:rPr>
              <a:t>All Members must sign the Declaration Form pertaining to conflict of Interest.</a:t>
            </a:r>
          </a:p>
          <a:p>
            <a:pPr marL="0" indent="0">
              <a:buFontTx/>
              <a:buNone/>
              <a:defRPr/>
            </a:pPr>
            <a:r>
              <a:rPr lang="en-TT" sz="2800" dirty="0" smtClean="0">
                <a:latin typeface="Times New Roman" pitchFamily="18" charset="0"/>
                <a:cs typeface="Times New Roman" pitchFamily="18" charset="0"/>
              </a:rPr>
              <a:t>They are also informed about the Confidentiality Clause.  For ICT Projects, the Ministry of Science and Technology must be engaged Cabinet Minute #2487 dated October 20, 2011; Letter from Solicitor General:AG:75/44/1 dated 21 September 2001.</a:t>
            </a:r>
          </a:p>
          <a:p>
            <a:pPr marL="0" indent="0">
              <a:buFontTx/>
              <a:buNone/>
              <a:defRPr/>
            </a:pPr>
            <a:r>
              <a:rPr lang="en-TT" sz="2800" dirty="0" smtClean="0">
                <a:latin typeface="Times New Roman" pitchFamily="18" charset="0"/>
                <a:cs typeface="Times New Roman" pitchFamily="18" charset="0"/>
              </a:rPr>
              <a:t>	</a:t>
            </a:r>
          </a:p>
          <a:p>
            <a:pPr marL="542925" indent="-542925">
              <a:buFontTx/>
              <a:buNone/>
              <a:defRPr/>
            </a:pPr>
            <a:endParaRPr lang="en-TT" sz="2800" dirty="0" smtClean="0">
              <a:latin typeface="Times New Roman" pitchFamily="18" charset="0"/>
              <a:cs typeface="Times New Roman" pitchFamily="18" charset="0"/>
            </a:endParaRPr>
          </a:p>
          <a:p>
            <a:pPr marL="542925" indent="-542925">
              <a:buFontTx/>
              <a:buNone/>
              <a:defRPr/>
            </a:pPr>
            <a:endParaRPr lang="en-TT" sz="2800" dirty="0" smtClean="0"/>
          </a:p>
          <a:p>
            <a:pPr marL="542925" indent="-542925">
              <a:buFontTx/>
              <a:buNone/>
              <a:defRPr/>
            </a:pPr>
            <a:endParaRPr lang="en-TT" sz="2800" dirty="0"/>
          </a:p>
        </p:txBody>
      </p:sp>
      <p:sp>
        <p:nvSpPr>
          <p:cNvPr id="4" name="Slide Number Placeholder 3"/>
          <p:cNvSpPr>
            <a:spLocks noGrp="1"/>
          </p:cNvSpPr>
          <p:nvPr>
            <p:ph type="sldNum" sz="quarter" idx="12"/>
          </p:nvPr>
        </p:nvSpPr>
        <p:spPr/>
        <p:txBody>
          <a:bodyPr/>
          <a:lstStyle/>
          <a:p>
            <a:pPr>
              <a:defRPr/>
            </a:pPr>
            <a:fld id="{FEDE50AB-388E-4D99-8BBB-009314CF49B8}" type="slidenum">
              <a:rPr lang="en-US" smtClean="0"/>
              <a:pPr>
                <a:defRPr/>
              </a:pPr>
              <a:t>66</a:t>
            </a:fld>
            <a:endParaRPr lang="en-US" dirty="0"/>
          </a:p>
        </p:txBody>
      </p:sp>
    </p:spTree>
    <p:extLst>
      <p:ext uri="{BB962C8B-B14F-4D97-AF65-F5344CB8AC3E}">
        <p14:creationId xmlns:p14="http://schemas.microsoft.com/office/powerpoint/2010/main" val="4115304147"/>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2100"/>
            <a:ext cx="8229600" cy="1003300"/>
          </a:xfrm>
        </p:spPr>
        <p:txBody>
          <a:bodyPr/>
          <a:lstStyle/>
          <a:p>
            <a:pPr algn="ctr">
              <a:defRPr/>
            </a:pPr>
            <a:r>
              <a:rPr lang="en-TT" b="1" kern="1200" dirty="0">
                <a:ln w="6350">
                  <a:noFill/>
                </a:ln>
                <a:solidFill>
                  <a:srgbClr val="FFC000"/>
                </a:solidFill>
                <a:effectLst>
                  <a:outerShdw blurRad="114300" dist="101600" dir="2700000" algn="tl" rotWithShape="0">
                    <a:srgbClr val="000000">
                      <a:alpha val="40000"/>
                    </a:srgbClr>
                  </a:outerShdw>
                </a:effectLst>
                <a:latin typeface="Times New Roman" pitchFamily="18" charset="0"/>
                <a:cs typeface="Times New Roman" pitchFamily="18" charset="0"/>
              </a:rPr>
              <a:t>Frequently Asked Questions</a:t>
            </a:r>
            <a:endParaRPr lang="en-TT" dirty="0"/>
          </a:p>
        </p:txBody>
      </p:sp>
      <p:sp>
        <p:nvSpPr>
          <p:cNvPr id="3" name="Content Placeholder 2"/>
          <p:cNvSpPr>
            <a:spLocks noGrp="1"/>
          </p:cNvSpPr>
          <p:nvPr>
            <p:ph idx="1"/>
          </p:nvPr>
        </p:nvSpPr>
        <p:spPr>
          <a:xfrm>
            <a:off x="457200" y="1447800"/>
            <a:ext cx="8229600" cy="5105400"/>
          </a:xfrm>
        </p:spPr>
        <p:txBody>
          <a:bodyPr/>
          <a:lstStyle/>
          <a:p>
            <a:pPr marL="542925" indent="-542925">
              <a:buFontTx/>
              <a:buAutoNum type="arabicPeriod" startAt="2"/>
              <a:defRPr/>
            </a:pPr>
            <a:r>
              <a:rPr lang="en-TT" sz="2800" b="1" kern="1200" dirty="0" smtClean="0">
                <a:ln w="6350">
                  <a:noFill/>
                </a:ln>
                <a:solidFill>
                  <a:srgbClr val="FFC000"/>
                </a:solidFill>
                <a:effectLst>
                  <a:outerShdw blurRad="114300" dist="101600" dir="2700000" algn="tl" rotWithShape="0">
                    <a:srgbClr val="000000">
                      <a:alpha val="40000"/>
                    </a:srgbClr>
                  </a:outerShdw>
                </a:effectLst>
                <a:latin typeface="Times New Roman" pitchFamily="18" charset="0"/>
                <a:cs typeface="Times New Roman" pitchFamily="18" charset="0"/>
              </a:rPr>
              <a:t>If a contract was awarded and there was a breach of the entity’s legislation and tendering rules, how could monies be disbursed for the payment of the receivables?</a:t>
            </a:r>
          </a:p>
          <a:p>
            <a:pPr marL="0" indent="0">
              <a:buNone/>
              <a:defRPr/>
            </a:pPr>
            <a:endParaRPr lang="en-TT" sz="2800" dirty="0">
              <a:solidFill>
                <a:srgbClr val="FFC000"/>
              </a:solidFill>
              <a:latin typeface="Times New Roman" pitchFamily="18" charset="0"/>
              <a:cs typeface="Times New Roman" pitchFamily="18" charset="0"/>
            </a:endParaRPr>
          </a:p>
          <a:p>
            <a:pPr>
              <a:defRPr/>
            </a:pPr>
            <a:r>
              <a:rPr lang="en-TT" sz="2800" dirty="0" smtClean="0">
                <a:latin typeface="Times New Roman" pitchFamily="18" charset="0"/>
                <a:cs typeface="Times New Roman" pitchFamily="18" charset="0"/>
              </a:rPr>
              <a:t>Cabinet </a:t>
            </a:r>
            <a:r>
              <a:rPr lang="en-TT" sz="2800" dirty="0">
                <a:latin typeface="Times New Roman" pitchFamily="18" charset="0"/>
                <a:cs typeface="Times New Roman" pitchFamily="18" charset="0"/>
              </a:rPr>
              <a:t>would be approached for approval for this payment.  The Payment is </a:t>
            </a:r>
            <a:r>
              <a:rPr lang="en-TT" sz="2800" dirty="0" smtClean="0">
                <a:latin typeface="Times New Roman" pitchFamily="18" charset="0"/>
                <a:cs typeface="Times New Roman" pitchFamily="18" charset="0"/>
              </a:rPr>
              <a:t>NOT automatic.</a:t>
            </a:r>
            <a:endParaRPr lang="en-TT" sz="2800" dirty="0">
              <a:latin typeface="Times New Roman" pitchFamily="18" charset="0"/>
              <a:cs typeface="Times New Roman" pitchFamily="18" charset="0"/>
            </a:endParaRPr>
          </a:p>
          <a:p>
            <a:pPr>
              <a:defRPr/>
            </a:pPr>
            <a:r>
              <a:rPr lang="en-TT" sz="2800" dirty="0">
                <a:latin typeface="Times New Roman" pitchFamily="18" charset="0"/>
                <a:cs typeface="Times New Roman" pitchFamily="18" charset="0"/>
              </a:rPr>
              <a:t>The entity must submit a report surrounding the breach.</a:t>
            </a:r>
          </a:p>
          <a:p>
            <a:pPr>
              <a:defRPr/>
            </a:pPr>
            <a:endParaRPr lang="en-TT" sz="2800" b="1" kern="1200" dirty="0" smtClean="0">
              <a:ln w="6350">
                <a:noFill/>
              </a:ln>
              <a:gradFill>
                <a:gsLst>
                  <a:gs pos="0">
                    <a:srgbClr val="CEB966">
                      <a:tint val="73000"/>
                      <a:satMod val="145000"/>
                    </a:srgbClr>
                  </a:gs>
                  <a:gs pos="73000">
                    <a:srgbClr val="CEB966">
                      <a:tint val="73000"/>
                      <a:satMod val="145000"/>
                    </a:srgbClr>
                  </a:gs>
                  <a:gs pos="100000">
                    <a:srgbClr val="CEB966">
                      <a:tint val="83000"/>
                      <a:satMod val="143000"/>
                    </a:srgbClr>
                  </a:gs>
                </a:gsLst>
                <a:lin ang="4800000" scaled="1"/>
              </a:gradFill>
              <a:effectLst>
                <a:outerShdw blurRad="114300" dist="101600" dir="2700000" algn="tl" rotWithShape="0">
                  <a:srgbClr val="000000">
                    <a:alpha val="40000"/>
                  </a:srgbClr>
                </a:outerShdw>
              </a:effectLst>
              <a:latin typeface="Lucida Sans"/>
              <a:ea typeface="+mj-ea"/>
              <a:cs typeface="+mj-cs"/>
            </a:endParaRPr>
          </a:p>
        </p:txBody>
      </p:sp>
      <p:sp>
        <p:nvSpPr>
          <p:cNvPr id="4" name="Slide Number Placeholder 3"/>
          <p:cNvSpPr>
            <a:spLocks noGrp="1"/>
          </p:cNvSpPr>
          <p:nvPr>
            <p:ph type="sldNum" sz="quarter" idx="12"/>
          </p:nvPr>
        </p:nvSpPr>
        <p:spPr/>
        <p:txBody>
          <a:bodyPr/>
          <a:lstStyle/>
          <a:p>
            <a:pPr>
              <a:defRPr/>
            </a:pPr>
            <a:fld id="{6D7751AA-6B8E-470D-82BA-9874A19F5FE5}" type="slidenum">
              <a:rPr lang="en-US" smtClean="0"/>
              <a:pPr>
                <a:defRPr/>
              </a:pPr>
              <a:t>67</a:t>
            </a:fld>
            <a:endParaRPr lang="en-US" dirty="0"/>
          </a:p>
        </p:txBody>
      </p:sp>
    </p:spTree>
    <p:extLst>
      <p:ext uri="{BB962C8B-B14F-4D97-AF65-F5344CB8AC3E}">
        <p14:creationId xmlns:p14="http://schemas.microsoft.com/office/powerpoint/2010/main" val="125559479"/>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2100"/>
            <a:ext cx="8229600" cy="1003300"/>
          </a:xfrm>
        </p:spPr>
        <p:txBody>
          <a:bodyPr/>
          <a:lstStyle/>
          <a:p>
            <a:pPr>
              <a:defRPr/>
            </a:pPr>
            <a:r>
              <a:rPr lang="en-TT" sz="4000" b="1" kern="1200" dirty="0">
                <a:ln w="6350">
                  <a:noFill/>
                </a:ln>
                <a:solidFill>
                  <a:srgbClr val="FFC000"/>
                </a:solidFill>
                <a:effectLst>
                  <a:outerShdw blurRad="114300" dist="101600" dir="2700000" algn="tl" rotWithShape="0">
                    <a:srgbClr val="000000">
                      <a:alpha val="40000"/>
                    </a:srgbClr>
                  </a:outerShdw>
                </a:effectLst>
                <a:latin typeface="Times New Roman" pitchFamily="18" charset="0"/>
                <a:cs typeface="Times New Roman" pitchFamily="18" charset="0"/>
              </a:rPr>
              <a:t>Frequently Asked </a:t>
            </a:r>
            <a:r>
              <a:rPr lang="en-TT" sz="4000" b="1" kern="1200" dirty="0" smtClean="0">
                <a:ln w="6350">
                  <a:noFill/>
                </a:ln>
                <a:solidFill>
                  <a:srgbClr val="FFC000"/>
                </a:solidFill>
                <a:effectLst>
                  <a:outerShdw blurRad="114300" dist="101600" dir="2700000" algn="tl" rotWithShape="0">
                    <a:srgbClr val="000000">
                      <a:alpha val="40000"/>
                    </a:srgbClr>
                  </a:outerShdw>
                </a:effectLst>
                <a:latin typeface="Times New Roman" pitchFamily="18" charset="0"/>
                <a:cs typeface="Times New Roman" pitchFamily="18" charset="0"/>
              </a:rPr>
              <a:t>Questions </a:t>
            </a:r>
            <a:endParaRPr lang="en-TT" sz="4000" dirty="0"/>
          </a:p>
        </p:txBody>
      </p:sp>
      <p:sp>
        <p:nvSpPr>
          <p:cNvPr id="3" name="Content Placeholder 2"/>
          <p:cNvSpPr>
            <a:spLocks noGrp="1"/>
          </p:cNvSpPr>
          <p:nvPr>
            <p:ph idx="1"/>
          </p:nvPr>
        </p:nvSpPr>
        <p:spPr>
          <a:xfrm>
            <a:off x="457200" y="1219200"/>
            <a:ext cx="8229600" cy="5638800"/>
          </a:xfrm>
        </p:spPr>
        <p:txBody>
          <a:bodyPr/>
          <a:lstStyle/>
          <a:p>
            <a:pPr>
              <a:defRPr/>
            </a:pPr>
            <a:endParaRPr lang="en-TT" sz="2800" dirty="0" smtClean="0"/>
          </a:p>
          <a:p>
            <a:pPr>
              <a:defRPr/>
            </a:pPr>
            <a:r>
              <a:rPr lang="en-TT" sz="2800" dirty="0">
                <a:latin typeface="Times New Roman" pitchFamily="18" charset="0"/>
                <a:cs typeface="Times New Roman" pitchFamily="18" charset="0"/>
              </a:rPr>
              <a:t>The Accounting Officer must recommend and justify the breach for it to appear plausible (emergency, exigency</a:t>
            </a:r>
            <a:r>
              <a:rPr lang="en-TT" sz="2800" dirty="0" smtClean="0">
                <a:latin typeface="Times New Roman" pitchFamily="18" charset="0"/>
                <a:cs typeface="Times New Roman" pitchFamily="18" charset="0"/>
              </a:rPr>
              <a:t>).</a:t>
            </a:r>
            <a:endParaRPr lang="en-TT" sz="2800" dirty="0">
              <a:latin typeface="Times New Roman" pitchFamily="18" charset="0"/>
              <a:cs typeface="Times New Roman" pitchFamily="18" charset="0"/>
            </a:endParaRPr>
          </a:p>
          <a:p>
            <a:pPr>
              <a:defRPr/>
            </a:pPr>
            <a:r>
              <a:rPr lang="en-TT" sz="2800" dirty="0" smtClean="0">
                <a:latin typeface="Times New Roman" pitchFamily="18" charset="0"/>
                <a:cs typeface="Times New Roman" pitchFamily="18" charset="0"/>
              </a:rPr>
              <a:t>The Minister (appropriate line Ministry) must indicate support or authorise for the recommendation for the payment.</a:t>
            </a:r>
          </a:p>
          <a:p>
            <a:pPr>
              <a:defRPr/>
            </a:pPr>
            <a:r>
              <a:rPr lang="en-TT" sz="2800" dirty="0">
                <a:latin typeface="Times New Roman" pitchFamily="18" charset="0"/>
                <a:cs typeface="Times New Roman" pitchFamily="18" charset="0"/>
              </a:rPr>
              <a:t>Payment should only be made after there is a Cabinet Minute for payment</a:t>
            </a:r>
            <a:r>
              <a:rPr lang="en-TT" sz="2800" dirty="0" smtClean="0">
                <a:latin typeface="Times New Roman" pitchFamily="18" charset="0"/>
                <a:cs typeface="Times New Roman" pitchFamily="18" charset="0"/>
              </a:rPr>
              <a:t>.</a:t>
            </a:r>
          </a:p>
          <a:p>
            <a:pPr>
              <a:defRPr/>
            </a:pPr>
            <a:r>
              <a:rPr lang="en-TT" sz="2800" dirty="0" smtClean="0">
                <a:latin typeface="Times New Roman" pitchFamily="18" charset="0"/>
                <a:cs typeface="Times New Roman" pitchFamily="18" charset="0"/>
              </a:rPr>
              <a:t>Ministry of Finance Circular #4  of 1998, F:13/1/1 Sub 1 dated May 8, 1998.</a:t>
            </a:r>
          </a:p>
          <a:p>
            <a:pPr marL="0" indent="0">
              <a:buNone/>
              <a:defRPr/>
            </a:pPr>
            <a:endParaRPr lang="en-TT" sz="2800" dirty="0">
              <a:latin typeface="Times New Roman" pitchFamily="18" charset="0"/>
              <a:cs typeface="Times New Roman" pitchFamily="18" charset="0"/>
            </a:endParaRPr>
          </a:p>
          <a:p>
            <a:pPr>
              <a:defRPr/>
            </a:pPr>
            <a:endParaRPr lang="en-TT" sz="2800" dirty="0"/>
          </a:p>
        </p:txBody>
      </p:sp>
      <p:sp>
        <p:nvSpPr>
          <p:cNvPr id="4" name="Slide Number Placeholder 3"/>
          <p:cNvSpPr>
            <a:spLocks noGrp="1"/>
          </p:cNvSpPr>
          <p:nvPr>
            <p:ph type="sldNum" sz="quarter" idx="12"/>
          </p:nvPr>
        </p:nvSpPr>
        <p:spPr/>
        <p:txBody>
          <a:bodyPr/>
          <a:lstStyle/>
          <a:p>
            <a:pPr>
              <a:defRPr/>
            </a:pPr>
            <a:fld id="{8E3DFFA4-5B73-4A43-ABF0-ED39BA51BE13}" type="slidenum">
              <a:rPr lang="en-US" smtClean="0">
                <a:solidFill>
                  <a:srgbClr val="FFFFFF"/>
                </a:solidFill>
              </a:rPr>
              <a:pPr>
                <a:defRPr/>
              </a:pPr>
              <a:t>68</a:t>
            </a:fld>
            <a:endParaRPr lang="en-US" dirty="0">
              <a:solidFill>
                <a:srgbClr val="FFFFFF"/>
              </a:solidFill>
            </a:endParaRPr>
          </a:p>
        </p:txBody>
      </p:sp>
    </p:spTree>
    <p:extLst>
      <p:ext uri="{BB962C8B-B14F-4D97-AF65-F5344CB8AC3E}">
        <p14:creationId xmlns:p14="http://schemas.microsoft.com/office/powerpoint/2010/main" val="880692924"/>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5486400"/>
          </a:xfrm>
        </p:spPr>
        <p:txBody>
          <a:bodyPr/>
          <a:lstStyle/>
          <a:p>
            <a:pPr marL="542925" indent="-542925">
              <a:buFontTx/>
              <a:buNone/>
              <a:defRPr/>
            </a:pPr>
            <a:r>
              <a:rPr lang="en-TT" sz="2800" b="1" kern="1200" dirty="0" smtClean="0">
                <a:ln w="6350">
                  <a:noFill/>
                </a:ln>
                <a:gradFill>
                  <a:gsLst>
                    <a:gs pos="0">
                      <a:srgbClr val="CEB966">
                        <a:tint val="73000"/>
                        <a:satMod val="145000"/>
                      </a:srgbClr>
                    </a:gs>
                    <a:gs pos="73000">
                      <a:srgbClr val="CEB966">
                        <a:tint val="73000"/>
                        <a:satMod val="145000"/>
                      </a:srgbClr>
                    </a:gs>
                    <a:gs pos="100000">
                      <a:srgbClr val="CEB966">
                        <a:tint val="83000"/>
                        <a:satMod val="143000"/>
                      </a:srgbClr>
                    </a:gs>
                  </a:gsLst>
                  <a:lin ang="4800000" scaled="1"/>
                </a:gradFill>
                <a:effectLst>
                  <a:outerShdw blurRad="114300" dist="101600" dir="2700000" algn="tl" rotWithShape="0">
                    <a:srgbClr val="000000">
                      <a:alpha val="40000"/>
                    </a:srgbClr>
                  </a:outerShdw>
                </a:effectLst>
                <a:latin typeface="Lucida Sans"/>
              </a:rPr>
              <a:t>3.  </a:t>
            </a:r>
            <a:r>
              <a:rPr lang="en-TT" sz="2800" b="1" kern="1200" dirty="0" smtClean="0">
                <a:ln w="6350">
                  <a:noFill/>
                </a:ln>
                <a:solidFill>
                  <a:srgbClr val="FFC000"/>
                </a:solidFill>
                <a:effectLst>
                  <a:outerShdw blurRad="114300" dist="101600" dir="2700000" algn="tl" rotWithShape="0">
                    <a:srgbClr val="000000">
                      <a:alpha val="40000"/>
                    </a:srgbClr>
                  </a:outerShdw>
                </a:effectLst>
                <a:latin typeface="Times New Roman" pitchFamily="18" charset="0"/>
                <a:cs typeface="Times New Roman" pitchFamily="18" charset="0"/>
              </a:rPr>
              <a:t>Should Value Added Tax be calculated in the Contract Price for supplies to Central Government in Imported Goods?</a:t>
            </a:r>
            <a:endParaRPr lang="en-TT" sz="2800" b="1" kern="1200" dirty="0">
              <a:ln w="6350">
                <a:noFill/>
              </a:ln>
              <a:solidFill>
                <a:srgbClr val="FFC000"/>
              </a:solidFill>
              <a:effectLst>
                <a:outerShdw blurRad="114300" dist="101600" dir="2700000" algn="tl" rotWithShape="0">
                  <a:srgbClr val="000000">
                    <a:alpha val="40000"/>
                  </a:srgbClr>
                </a:outerShdw>
              </a:effectLst>
              <a:latin typeface="Times New Roman" pitchFamily="18" charset="0"/>
              <a:cs typeface="Times New Roman" pitchFamily="18" charset="0"/>
            </a:endParaRPr>
          </a:p>
          <a:p>
            <a:pPr marL="893763" indent="-341313">
              <a:defRPr/>
            </a:pPr>
            <a:r>
              <a:rPr lang="en-TT" sz="2800" dirty="0" smtClean="0">
                <a:latin typeface="Times New Roman" pitchFamily="18" charset="0"/>
                <a:cs typeface="Times New Roman" pitchFamily="18" charset="0"/>
              </a:rPr>
              <a:t>Goods imported by or on behalf of Government shall not be charged</a:t>
            </a:r>
            <a:r>
              <a:rPr lang="en-TT" dirty="0">
                <a:latin typeface="Times New Roman" pitchFamily="18" charset="0"/>
                <a:cs typeface="Times New Roman" pitchFamily="18" charset="0"/>
              </a:rPr>
              <a:t> </a:t>
            </a:r>
            <a:r>
              <a:rPr lang="en-TT" sz="2800" dirty="0" smtClean="0">
                <a:latin typeface="Times New Roman" pitchFamily="18" charset="0"/>
                <a:cs typeface="Times New Roman" pitchFamily="18" charset="0"/>
              </a:rPr>
              <a:t>upon entry where such goods may be exempted.  </a:t>
            </a:r>
          </a:p>
          <a:p>
            <a:pPr marL="893763" indent="-341313">
              <a:defRPr/>
            </a:pPr>
            <a:r>
              <a:rPr lang="en-TT" sz="2800" dirty="0" smtClean="0">
                <a:latin typeface="Times New Roman" pitchFamily="18" charset="0"/>
                <a:cs typeface="Times New Roman" pitchFamily="18" charset="0"/>
              </a:rPr>
              <a:t>Ex-stock goods and services in Trinidad and Tobago are subject to the rate of Tax appropriate for such supplies</a:t>
            </a:r>
            <a:r>
              <a:rPr lang="en-TT" sz="2800" dirty="0" smtClean="0"/>
              <a:t>.</a:t>
            </a:r>
          </a:p>
          <a:p>
            <a:pPr marL="893763" indent="-341313">
              <a:defRPr/>
            </a:pPr>
            <a:r>
              <a:rPr lang="en-TT" sz="2800" dirty="0">
                <a:latin typeface="Times New Roman" pitchFamily="18" charset="0"/>
                <a:cs typeface="Times New Roman" pitchFamily="18" charset="0"/>
              </a:rPr>
              <a:t>In the award of a contract, the VAT should be stated separately in the costing and then a grand total, VAT inclusive.</a:t>
            </a:r>
          </a:p>
          <a:p>
            <a:pPr>
              <a:defRPr/>
            </a:pPr>
            <a:endParaRPr lang="en-TT" sz="2800" dirty="0" smtClean="0"/>
          </a:p>
        </p:txBody>
      </p:sp>
      <p:sp>
        <p:nvSpPr>
          <p:cNvPr id="4" name="Slide Number Placeholder 3"/>
          <p:cNvSpPr>
            <a:spLocks noGrp="1"/>
          </p:cNvSpPr>
          <p:nvPr>
            <p:ph type="sldNum" sz="quarter" idx="12"/>
          </p:nvPr>
        </p:nvSpPr>
        <p:spPr/>
        <p:txBody>
          <a:bodyPr/>
          <a:lstStyle/>
          <a:p>
            <a:pPr>
              <a:defRPr/>
            </a:pPr>
            <a:fld id="{47DFB365-F45E-4F6E-9E5C-6C9215A5028A}" type="slidenum">
              <a:rPr lang="en-US" smtClean="0">
                <a:solidFill>
                  <a:srgbClr val="FFFFFF"/>
                </a:solidFill>
              </a:rPr>
              <a:pPr>
                <a:defRPr/>
              </a:pPr>
              <a:t>69</a:t>
            </a:fld>
            <a:endParaRPr lang="en-US" dirty="0">
              <a:solidFill>
                <a:srgbClr val="FFFFFF"/>
              </a:solidFill>
            </a:endParaRPr>
          </a:p>
        </p:txBody>
      </p:sp>
      <p:sp>
        <p:nvSpPr>
          <p:cNvPr id="2" name="Title 1"/>
          <p:cNvSpPr>
            <a:spLocks noGrp="1"/>
          </p:cNvSpPr>
          <p:nvPr>
            <p:ph type="title"/>
          </p:nvPr>
        </p:nvSpPr>
        <p:spPr>
          <a:xfrm>
            <a:off x="457200" y="292100"/>
            <a:ext cx="8229600" cy="1155700"/>
          </a:xfrm>
        </p:spPr>
        <p:txBody>
          <a:bodyPr/>
          <a:lstStyle/>
          <a:p>
            <a:pPr>
              <a:defRPr/>
            </a:pPr>
            <a:r>
              <a:rPr lang="en-TT" b="1" kern="1200" dirty="0">
                <a:ln w="6350">
                  <a:noFill/>
                </a:ln>
                <a:solidFill>
                  <a:srgbClr val="FFC000"/>
                </a:solidFill>
                <a:effectLst>
                  <a:outerShdw blurRad="114300" dist="101600" dir="2700000" algn="tl" rotWithShape="0">
                    <a:srgbClr val="000000">
                      <a:alpha val="40000"/>
                    </a:srgbClr>
                  </a:outerShdw>
                </a:effectLst>
                <a:latin typeface="Times New Roman" pitchFamily="18" charset="0"/>
                <a:cs typeface="Times New Roman" pitchFamily="18" charset="0"/>
              </a:rPr>
              <a:t>Frequently Asked Questions</a:t>
            </a:r>
            <a:endParaRPr lang="en-TT" sz="2800" dirty="0" smtClean="0"/>
          </a:p>
        </p:txBody>
      </p:sp>
    </p:spTree>
    <p:extLst>
      <p:ext uri="{BB962C8B-B14F-4D97-AF65-F5344CB8AC3E}">
        <p14:creationId xmlns:p14="http://schemas.microsoft.com/office/powerpoint/2010/main" val="33711254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2100"/>
            <a:ext cx="8229600" cy="1917700"/>
          </a:xfrm>
        </p:spPr>
        <p:txBody>
          <a:bodyPr/>
          <a:lstStyle/>
          <a:p>
            <a:pPr algn="ctr">
              <a:defRPr/>
            </a:pPr>
            <a:r>
              <a:rPr lang="en-TT" sz="4000" b="1" kern="1200" dirty="0" smtClean="0">
                <a:ln w="6350">
                  <a:noFill/>
                </a:ln>
                <a:solidFill>
                  <a:srgbClr val="FFC000"/>
                </a:solidFill>
                <a:effectLst>
                  <a:outerShdw blurRad="114300" dist="101600" dir="2700000" algn="tl" rotWithShape="0">
                    <a:srgbClr val="000000">
                      <a:alpha val="40000"/>
                    </a:srgbClr>
                  </a:outerShdw>
                </a:effectLst>
                <a:latin typeface="Times New Roman" pitchFamily="18" charset="0"/>
                <a:cs typeface="Times New Roman" pitchFamily="18" charset="0"/>
              </a:rPr>
              <a:t>Procurement – Government of the Republic of Trinidad and Tobago</a:t>
            </a:r>
            <a:endParaRPr lang="en-TT" sz="4000"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905000"/>
            <a:ext cx="8229600" cy="4800600"/>
          </a:xfrm>
        </p:spPr>
        <p:txBody>
          <a:bodyPr/>
          <a:lstStyle/>
          <a:p>
            <a:pPr>
              <a:defRPr/>
            </a:pPr>
            <a:endParaRPr lang="en-TT" dirty="0" smtClean="0">
              <a:latin typeface="Lucida Sans" pitchFamily="34" charset="0"/>
            </a:endParaRPr>
          </a:p>
          <a:p>
            <a:pPr>
              <a:defRPr/>
            </a:pPr>
            <a:r>
              <a:rPr lang="en-TT" dirty="0" smtClean="0">
                <a:latin typeface="Times New Roman" pitchFamily="18" charset="0"/>
                <a:cs typeface="Times New Roman" pitchFamily="18" charset="0"/>
              </a:rPr>
              <a:t>The Government of Trinidad and Tobago is considered to possess one of the best  mechanisms for procurement policies  among developing countries</a:t>
            </a:r>
            <a:r>
              <a:rPr lang="en-TT" dirty="0" smtClean="0">
                <a:latin typeface="Lucida Sans" pitchFamily="34" charset="0"/>
              </a:rPr>
              <a:t>.</a:t>
            </a:r>
          </a:p>
          <a:p>
            <a:pPr>
              <a:defRPr/>
            </a:pPr>
            <a:r>
              <a:rPr lang="en-TT" dirty="0" smtClean="0">
                <a:latin typeface="Times New Roman" pitchFamily="18" charset="0"/>
                <a:cs typeface="Times New Roman" pitchFamily="18" charset="0"/>
              </a:rPr>
              <a:t>Recently, consultants from Humprey and Armstrong of the United Kingdom aired this view. They enquired as to why there was a different view based on international statistics</a:t>
            </a:r>
          </a:p>
          <a:p>
            <a:pPr>
              <a:defRPr/>
            </a:pPr>
            <a:endParaRPr lang="en-TT" dirty="0" smtClean="0">
              <a:latin typeface="Lucida Sans" pitchFamily="34" charset="0"/>
            </a:endParaRPr>
          </a:p>
          <a:p>
            <a:pPr>
              <a:buNone/>
              <a:defRPr/>
            </a:pPr>
            <a:endParaRPr lang="en-TT" sz="2800" dirty="0" smtClean="0">
              <a:latin typeface="Lucida Sans" pitchFamily="34" charset="0"/>
            </a:endParaRPr>
          </a:p>
          <a:p>
            <a:pPr>
              <a:buNone/>
              <a:defRPr/>
            </a:pPr>
            <a:endParaRPr lang="en-TT" sz="2800" dirty="0">
              <a:latin typeface="Lucida Sans" pitchFamily="34" charset="0"/>
            </a:endParaRPr>
          </a:p>
        </p:txBody>
      </p:sp>
      <p:sp>
        <p:nvSpPr>
          <p:cNvPr id="4" name="Slide Number Placeholder 3"/>
          <p:cNvSpPr>
            <a:spLocks noGrp="1"/>
          </p:cNvSpPr>
          <p:nvPr>
            <p:ph type="sldNum" sz="quarter" idx="12"/>
          </p:nvPr>
        </p:nvSpPr>
        <p:spPr/>
        <p:txBody>
          <a:bodyPr/>
          <a:lstStyle/>
          <a:p>
            <a:pPr>
              <a:defRPr/>
            </a:pPr>
            <a:fld id="{F297EFC2-3099-42AD-92BC-7B9F84D39DC6}" type="slidenum">
              <a:rPr lang="en-US" smtClean="0"/>
              <a:pPr>
                <a:defRPr/>
              </a:pPr>
              <a:t>7</a:t>
            </a:fld>
            <a:endParaRPr lang="en-US"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2100"/>
            <a:ext cx="8229600" cy="1231900"/>
          </a:xfrm>
        </p:spPr>
        <p:txBody>
          <a:bodyPr/>
          <a:lstStyle/>
          <a:p>
            <a:pPr>
              <a:defRPr/>
            </a:pPr>
            <a:r>
              <a:rPr lang="en-TT" b="1" kern="1200" dirty="0">
                <a:ln w="6350">
                  <a:noFill/>
                </a:ln>
                <a:solidFill>
                  <a:srgbClr val="FFC000"/>
                </a:solidFill>
                <a:effectLst>
                  <a:outerShdw blurRad="114300" dist="101600" dir="2700000" algn="tl" rotWithShape="0">
                    <a:srgbClr val="000000">
                      <a:alpha val="40000"/>
                    </a:srgbClr>
                  </a:outerShdw>
                </a:effectLst>
                <a:latin typeface="Times New Roman" pitchFamily="18" charset="0"/>
                <a:cs typeface="Times New Roman" pitchFamily="18" charset="0"/>
              </a:rPr>
              <a:t>Frequently Asked Questions</a:t>
            </a:r>
            <a:endParaRPr lang="en-TT" dirty="0"/>
          </a:p>
        </p:txBody>
      </p:sp>
      <p:sp>
        <p:nvSpPr>
          <p:cNvPr id="3" name="Content Placeholder 2"/>
          <p:cNvSpPr>
            <a:spLocks noGrp="1"/>
          </p:cNvSpPr>
          <p:nvPr>
            <p:ph idx="1"/>
          </p:nvPr>
        </p:nvSpPr>
        <p:spPr>
          <a:xfrm>
            <a:off x="457200" y="1371600"/>
            <a:ext cx="8229600" cy="4648200"/>
          </a:xfrm>
        </p:spPr>
        <p:txBody>
          <a:bodyPr/>
          <a:lstStyle/>
          <a:p>
            <a:pPr marL="514350" indent="-514350">
              <a:buFontTx/>
              <a:buAutoNum type="arabicPeriod" startAt="4"/>
              <a:defRPr/>
            </a:pPr>
            <a:r>
              <a:rPr lang="en-TT" b="1" kern="1200" dirty="0" smtClean="0">
                <a:ln w="6350">
                  <a:noFill/>
                </a:ln>
                <a:solidFill>
                  <a:srgbClr val="FFC000"/>
                </a:solidFill>
                <a:effectLst>
                  <a:outerShdw blurRad="114300" dist="101600" dir="2700000" algn="tl" rotWithShape="0">
                    <a:srgbClr val="000000">
                      <a:alpha val="40000"/>
                    </a:srgbClr>
                  </a:outerShdw>
                </a:effectLst>
                <a:latin typeface="Times New Roman" pitchFamily="18" charset="0"/>
                <a:cs typeface="Times New Roman" pitchFamily="18" charset="0"/>
              </a:rPr>
              <a:t>When should an Entity select a Sole Tenderer?</a:t>
            </a:r>
          </a:p>
          <a:p>
            <a:pPr marL="893763" indent="-350838">
              <a:buFontTx/>
              <a:buChar char="-"/>
              <a:defRPr/>
            </a:pPr>
            <a:r>
              <a:rPr lang="en-TT" kern="1200" dirty="0" smtClean="0">
                <a:ln w="6350">
                  <a:noFill/>
                </a:ln>
                <a:solidFill>
                  <a:schemeClr val="tx2"/>
                </a:solidFill>
                <a:effectLst>
                  <a:outerShdw blurRad="114300" dist="101600" dir="2700000" algn="tl" rotWithShape="0">
                    <a:srgbClr val="000000">
                      <a:alpha val="40000"/>
                    </a:srgbClr>
                  </a:outerShdw>
                </a:effectLst>
                <a:latin typeface="Times New Roman" pitchFamily="18" charset="0"/>
                <a:cs typeface="Times New Roman" pitchFamily="18" charset="0"/>
              </a:rPr>
              <a:t>In an emergency of disaster</a:t>
            </a:r>
          </a:p>
          <a:p>
            <a:pPr marL="893763" indent="-350838">
              <a:buFontTx/>
              <a:buChar char="-"/>
              <a:defRPr/>
            </a:pPr>
            <a:r>
              <a:rPr lang="en-TT" kern="1200" dirty="0" smtClean="0">
                <a:ln w="6350">
                  <a:noFill/>
                </a:ln>
                <a:solidFill>
                  <a:schemeClr val="tx2"/>
                </a:solidFill>
                <a:effectLst>
                  <a:outerShdw blurRad="114300" dist="101600" dir="2700000" algn="tl" rotWithShape="0">
                    <a:srgbClr val="000000">
                      <a:alpha val="40000"/>
                    </a:srgbClr>
                  </a:outerShdw>
                </a:effectLst>
                <a:latin typeface="Times New Roman" pitchFamily="18" charset="0"/>
                <a:cs typeface="Times New Roman" pitchFamily="18" charset="0"/>
              </a:rPr>
              <a:t> Similar items </a:t>
            </a:r>
            <a:r>
              <a:rPr lang="en-TT" kern="1200" dirty="0">
                <a:ln w="6350">
                  <a:noFill/>
                </a:ln>
                <a:solidFill>
                  <a:schemeClr val="tx2"/>
                </a:solidFill>
                <a:effectLst>
                  <a:outerShdw blurRad="114300" dist="101600" dir="2700000" algn="tl" rotWithShape="0">
                    <a:srgbClr val="000000">
                      <a:alpha val="40000"/>
                    </a:srgbClr>
                  </a:outerShdw>
                </a:effectLst>
                <a:latin typeface="Times New Roman" pitchFamily="18" charset="0"/>
                <a:cs typeface="Times New Roman" pitchFamily="18" charset="0"/>
              </a:rPr>
              <a:t>already in use and parts are difficult to obtain elsewhere. </a:t>
            </a:r>
            <a:endParaRPr lang="en-TT" kern="1200" dirty="0" smtClean="0">
              <a:ln w="6350">
                <a:noFill/>
              </a:ln>
              <a:solidFill>
                <a:schemeClr val="tx2"/>
              </a:solidFill>
              <a:effectLst>
                <a:outerShdw blurRad="114300" dist="101600" dir="2700000" algn="tl" rotWithShape="0">
                  <a:srgbClr val="000000">
                    <a:alpha val="40000"/>
                  </a:srgbClr>
                </a:outerShdw>
              </a:effectLst>
              <a:latin typeface="Times New Roman" pitchFamily="18" charset="0"/>
              <a:cs typeface="Times New Roman" pitchFamily="18" charset="0"/>
            </a:endParaRPr>
          </a:p>
          <a:p>
            <a:pPr marL="893763" indent="-350838">
              <a:buFontTx/>
              <a:buChar char="-"/>
              <a:defRPr/>
            </a:pPr>
            <a:r>
              <a:rPr lang="en-TT" kern="1200" dirty="0" smtClean="0">
                <a:ln w="6350">
                  <a:noFill/>
                </a:ln>
                <a:solidFill>
                  <a:schemeClr val="tx2"/>
                </a:solidFill>
                <a:effectLst>
                  <a:outerShdw blurRad="114300" dist="101600" dir="2700000" algn="tl" rotWithShape="0">
                    <a:srgbClr val="000000">
                      <a:alpha val="40000"/>
                    </a:srgbClr>
                  </a:outerShdw>
                </a:effectLst>
                <a:latin typeface="Times New Roman" pitchFamily="18" charset="0"/>
                <a:cs typeface="Times New Roman" pitchFamily="18" charset="0"/>
              </a:rPr>
              <a:t>Sole Distributors (arms </a:t>
            </a:r>
            <a:r>
              <a:rPr lang="en-TT" kern="1200" dirty="0" err="1" smtClean="0">
                <a:ln w="6350">
                  <a:noFill/>
                </a:ln>
                <a:solidFill>
                  <a:schemeClr val="tx2"/>
                </a:solidFill>
                <a:effectLst>
                  <a:outerShdw blurRad="114300" dist="101600" dir="2700000" algn="tl" rotWithShape="0">
                    <a:srgbClr val="000000">
                      <a:alpha val="40000"/>
                    </a:srgbClr>
                  </a:outerShdw>
                </a:effectLst>
                <a:latin typeface="Times New Roman" pitchFamily="18" charset="0"/>
                <a:cs typeface="Times New Roman" pitchFamily="18" charset="0"/>
              </a:rPr>
              <a:t>etc</a:t>
            </a:r>
            <a:r>
              <a:rPr lang="en-TT" kern="1200" dirty="0" smtClean="0">
                <a:ln w="6350">
                  <a:noFill/>
                </a:ln>
                <a:solidFill>
                  <a:schemeClr val="tx2"/>
                </a:solidFill>
                <a:effectLst>
                  <a:outerShdw blurRad="114300" dist="101600" dir="2700000" algn="tl" rotWithShape="0">
                    <a:srgbClr val="000000">
                      <a:alpha val="40000"/>
                    </a:srgbClr>
                  </a:outerShdw>
                </a:effectLst>
                <a:latin typeface="Times New Roman" pitchFamily="18" charset="0"/>
                <a:cs typeface="Times New Roman" pitchFamily="18" charset="0"/>
              </a:rPr>
              <a:t>).</a:t>
            </a:r>
          </a:p>
          <a:p>
            <a:pPr marL="893763" indent="-350838">
              <a:buFontTx/>
              <a:buChar char="-"/>
              <a:defRPr/>
            </a:pPr>
            <a:r>
              <a:rPr lang="en-TT" kern="1200" dirty="0" smtClean="0">
                <a:ln w="6350">
                  <a:noFill/>
                </a:ln>
                <a:solidFill>
                  <a:schemeClr val="tx2"/>
                </a:solidFill>
                <a:effectLst>
                  <a:outerShdw blurRad="114300" dist="101600" dir="2700000" algn="tl" rotWithShape="0">
                    <a:srgbClr val="000000">
                      <a:alpha val="40000"/>
                    </a:srgbClr>
                  </a:outerShdw>
                </a:effectLst>
                <a:latin typeface="Times New Roman" pitchFamily="18" charset="0"/>
                <a:cs typeface="Times New Roman" pitchFamily="18" charset="0"/>
              </a:rPr>
              <a:t>For standardization e.g. a fleet of vehicles.</a:t>
            </a:r>
          </a:p>
          <a:p>
            <a:pPr marL="893763" indent="-350838">
              <a:buFontTx/>
              <a:buNone/>
              <a:defRPr/>
            </a:pPr>
            <a:endParaRPr lang="en-TT" kern="1200" dirty="0" smtClean="0">
              <a:ln w="6350">
                <a:noFill/>
              </a:ln>
              <a:solidFill>
                <a:schemeClr val="tx2"/>
              </a:solidFill>
              <a:effectLst>
                <a:outerShdw blurRad="114300" dist="101600" dir="2700000" algn="tl" rotWithShape="0">
                  <a:srgbClr val="000000">
                    <a:alpha val="40000"/>
                  </a:srgbClr>
                </a:outerShdw>
              </a:effectLst>
              <a:latin typeface="Times New Roman" pitchFamily="18" charset="0"/>
              <a:cs typeface="Times New Roman" pitchFamily="18" charset="0"/>
            </a:endParaRPr>
          </a:p>
          <a:p>
            <a:pPr marL="0" indent="0">
              <a:buFontTx/>
              <a:buNone/>
              <a:defRPr/>
            </a:pPr>
            <a:r>
              <a:rPr lang="en-TT" kern="1200" dirty="0" smtClean="0">
                <a:ln w="6350">
                  <a:noFill/>
                </a:ln>
                <a:solidFill>
                  <a:schemeClr val="tx2"/>
                </a:solidFill>
                <a:effectLst>
                  <a:outerShdw blurRad="114300" dist="101600" dir="2700000" algn="tl" rotWithShape="0">
                    <a:srgbClr val="000000">
                      <a:alpha val="40000"/>
                    </a:srgbClr>
                  </a:outerShdw>
                </a:effectLst>
                <a:latin typeface="Times New Roman" pitchFamily="18" charset="0"/>
                <a:cs typeface="Times New Roman" pitchFamily="18" charset="0"/>
              </a:rPr>
              <a:t> </a:t>
            </a:r>
          </a:p>
          <a:p>
            <a:pPr marL="0" indent="0">
              <a:buFontTx/>
              <a:buNone/>
              <a:defRPr/>
            </a:pPr>
            <a:endParaRPr lang="en-TT" b="1" kern="1200" dirty="0" smtClean="0">
              <a:ln w="6350">
                <a:noFill/>
              </a:ln>
              <a:gradFill>
                <a:gsLst>
                  <a:gs pos="0">
                    <a:srgbClr val="CEB966">
                      <a:tint val="73000"/>
                      <a:satMod val="145000"/>
                    </a:srgbClr>
                  </a:gs>
                  <a:gs pos="73000">
                    <a:srgbClr val="CEB966">
                      <a:tint val="73000"/>
                      <a:satMod val="145000"/>
                    </a:srgbClr>
                  </a:gs>
                  <a:gs pos="100000">
                    <a:srgbClr val="CEB966">
                      <a:tint val="83000"/>
                      <a:satMod val="143000"/>
                    </a:srgbClr>
                  </a:gs>
                </a:gsLst>
                <a:lin ang="4800000" scaled="1"/>
              </a:gradFill>
              <a:effectLst>
                <a:outerShdw blurRad="114300" dist="101600" dir="2700000" algn="tl" rotWithShape="0">
                  <a:srgbClr val="000000">
                    <a:alpha val="40000"/>
                  </a:srgbClr>
                </a:outerShdw>
              </a:effectLst>
              <a:latin typeface="Lucida Sans"/>
            </a:endParaRPr>
          </a:p>
          <a:p>
            <a:pPr marL="0" indent="0">
              <a:buFontTx/>
              <a:buNone/>
              <a:defRPr/>
            </a:pPr>
            <a:endParaRPr lang="en-TT" dirty="0"/>
          </a:p>
        </p:txBody>
      </p:sp>
      <p:sp>
        <p:nvSpPr>
          <p:cNvPr id="4" name="Slide Number Placeholder 3"/>
          <p:cNvSpPr>
            <a:spLocks noGrp="1"/>
          </p:cNvSpPr>
          <p:nvPr>
            <p:ph type="sldNum" sz="quarter" idx="12"/>
          </p:nvPr>
        </p:nvSpPr>
        <p:spPr/>
        <p:txBody>
          <a:bodyPr/>
          <a:lstStyle/>
          <a:p>
            <a:pPr>
              <a:defRPr/>
            </a:pPr>
            <a:fld id="{A9E24B44-1FD5-44FF-AA16-0459984087A4}" type="slidenum">
              <a:rPr lang="en-US" smtClean="0">
                <a:solidFill>
                  <a:srgbClr val="FFFFFF"/>
                </a:solidFill>
              </a:rPr>
              <a:pPr>
                <a:defRPr/>
              </a:pPr>
              <a:t>70</a:t>
            </a:fld>
            <a:endParaRPr lang="en-US" dirty="0">
              <a:solidFill>
                <a:srgbClr val="FFFFFF"/>
              </a:solidFill>
            </a:endParaRPr>
          </a:p>
        </p:txBody>
      </p:sp>
    </p:spTree>
    <p:extLst>
      <p:ext uri="{BB962C8B-B14F-4D97-AF65-F5344CB8AC3E}">
        <p14:creationId xmlns:p14="http://schemas.microsoft.com/office/powerpoint/2010/main" val="2715595993"/>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2100"/>
            <a:ext cx="8229600" cy="1003300"/>
          </a:xfrm>
        </p:spPr>
        <p:txBody>
          <a:bodyPr/>
          <a:lstStyle/>
          <a:p>
            <a:r>
              <a:rPr lang="en-TT" dirty="0" smtClean="0">
                <a:solidFill>
                  <a:srgbClr val="FFC000"/>
                </a:solidFill>
                <a:latin typeface="Times New Roman" pitchFamily="18" charset="0"/>
                <a:cs typeface="Times New Roman" pitchFamily="18" charset="0"/>
              </a:rPr>
              <a:t>Frequently Asked Questions</a:t>
            </a:r>
            <a:endParaRPr lang="en-TT"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381000" y="1371600"/>
            <a:ext cx="8229600" cy="4114800"/>
          </a:xfrm>
        </p:spPr>
        <p:txBody>
          <a:bodyPr/>
          <a:lstStyle/>
          <a:p>
            <a:pPr marL="0" indent="0">
              <a:buNone/>
            </a:pPr>
            <a:r>
              <a:rPr lang="en-TT" dirty="0" smtClean="0">
                <a:solidFill>
                  <a:srgbClr val="FFC000"/>
                </a:solidFill>
                <a:latin typeface="Times New Roman" pitchFamily="18" charset="0"/>
                <a:cs typeface="Times New Roman" pitchFamily="18" charset="0"/>
              </a:rPr>
              <a:t>5.	Are Prequalified Contractors entitled to the 	Award of a Contract when available?</a:t>
            </a:r>
          </a:p>
          <a:p>
            <a:r>
              <a:rPr lang="en-TT" dirty="0" smtClean="0">
                <a:solidFill>
                  <a:schemeClr val="tx2"/>
                </a:solidFill>
                <a:latin typeface="Times New Roman" pitchFamily="18" charset="0"/>
                <a:cs typeface="Times New Roman" pitchFamily="18" charset="0"/>
              </a:rPr>
              <a:t>Prequalified Contractors must submit bids “as and when required”, in accordance with the instructions on the Bid Package.</a:t>
            </a:r>
          </a:p>
          <a:p>
            <a:r>
              <a:rPr lang="en-TT" dirty="0" smtClean="0">
                <a:solidFill>
                  <a:schemeClr val="tx2"/>
                </a:solidFill>
                <a:latin typeface="Times New Roman" pitchFamily="18" charset="0"/>
                <a:cs typeface="Times New Roman" pitchFamily="18" charset="0"/>
              </a:rPr>
              <a:t>Businesses change over time, from prequalification to the time of tendering.</a:t>
            </a:r>
            <a:endParaRPr lang="en-TT" dirty="0">
              <a:solidFill>
                <a:schemeClr val="tx2"/>
              </a:solidFill>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pPr>
              <a:defRPr/>
            </a:pPr>
            <a:fld id="{7094C06B-8483-495F-A8BB-7345BFA5B6AA}" type="slidenum">
              <a:rPr lang="en-US" smtClean="0">
                <a:solidFill>
                  <a:srgbClr val="FFFFFF"/>
                </a:solidFill>
              </a:rPr>
              <a:pPr>
                <a:defRPr/>
              </a:pPr>
              <a:t>71</a:t>
            </a:fld>
            <a:endParaRPr lang="en-US" dirty="0">
              <a:solidFill>
                <a:srgbClr val="FFFFFF"/>
              </a:solidFill>
            </a:endParaRPr>
          </a:p>
        </p:txBody>
      </p:sp>
    </p:spTree>
    <p:extLst>
      <p:ext uri="{BB962C8B-B14F-4D97-AF65-F5344CB8AC3E}">
        <p14:creationId xmlns:p14="http://schemas.microsoft.com/office/powerpoint/2010/main" val="311625361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2100"/>
            <a:ext cx="8229600" cy="1308100"/>
          </a:xfrm>
        </p:spPr>
        <p:txBody>
          <a:bodyPr/>
          <a:lstStyle/>
          <a:p>
            <a:r>
              <a:rPr lang="en-TT" b="1" kern="1200" dirty="0">
                <a:ln w="6350">
                  <a:noFill/>
                </a:ln>
                <a:solidFill>
                  <a:srgbClr val="FFC000"/>
                </a:solidFill>
                <a:effectLst>
                  <a:outerShdw blurRad="114300" dist="101600" dir="2700000" algn="tl" rotWithShape="0">
                    <a:srgbClr val="000000">
                      <a:alpha val="40000"/>
                    </a:srgbClr>
                  </a:outerShdw>
                </a:effectLst>
                <a:latin typeface="Times New Roman" pitchFamily="18" charset="0"/>
                <a:cs typeface="Times New Roman" pitchFamily="18" charset="0"/>
              </a:rPr>
              <a:t>Frequently Asked Questions</a:t>
            </a:r>
            <a:endParaRPr lang="en-TT" dirty="0"/>
          </a:p>
        </p:txBody>
      </p:sp>
      <p:sp>
        <p:nvSpPr>
          <p:cNvPr id="3" name="Content Placeholder 2"/>
          <p:cNvSpPr>
            <a:spLocks noGrp="1"/>
          </p:cNvSpPr>
          <p:nvPr>
            <p:ph idx="1"/>
          </p:nvPr>
        </p:nvSpPr>
        <p:spPr/>
        <p:txBody>
          <a:bodyPr/>
          <a:lstStyle/>
          <a:p>
            <a:pPr marL="514350" indent="-514350">
              <a:buAutoNum type="arabicPeriod" startAt="6"/>
            </a:pPr>
            <a:r>
              <a:rPr lang="en-TT" dirty="0" smtClean="0">
                <a:solidFill>
                  <a:srgbClr val="FFC000"/>
                </a:solidFill>
                <a:latin typeface="Times New Roman" pitchFamily="18" charset="0"/>
                <a:cs typeface="Times New Roman" pitchFamily="18" charset="0"/>
              </a:rPr>
              <a:t>Could Non-Registered Tenderers submit bids?</a:t>
            </a:r>
          </a:p>
          <a:p>
            <a:pPr marL="0" indent="0">
              <a:buNone/>
            </a:pPr>
            <a:r>
              <a:rPr lang="en-TT" dirty="0" smtClean="0">
                <a:solidFill>
                  <a:schemeClr val="tx2"/>
                </a:solidFill>
                <a:latin typeface="Times New Roman" pitchFamily="18" charset="0"/>
                <a:cs typeface="Times New Roman" pitchFamily="18" charset="0"/>
              </a:rPr>
              <a:t>It depends on the Tendering Rules of the entity.</a:t>
            </a:r>
          </a:p>
          <a:p>
            <a:pPr marL="0" indent="0">
              <a:buNone/>
            </a:pPr>
            <a:r>
              <a:rPr lang="en-TT" dirty="0" smtClean="0">
                <a:solidFill>
                  <a:schemeClr val="tx2"/>
                </a:solidFill>
                <a:latin typeface="Times New Roman" pitchFamily="18" charset="0"/>
                <a:cs typeface="Times New Roman" pitchFamily="18" charset="0"/>
              </a:rPr>
              <a:t>According to the Central Tenders Board Act 22 of 1961, there are no provisions to debar a non-registered bidder from tendering</a:t>
            </a:r>
            <a:r>
              <a:rPr lang="en-TT" dirty="0" smtClean="0">
                <a:solidFill>
                  <a:schemeClr val="tx2"/>
                </a:solidFill>
              </a:rPr>
              <a:t>.</a:t>
            </a:r>
            <a:endParaRPr lang="en-TT" dirty="0">
              <a:solidFill>
                <a:schemeClr val="tx2"/>
              </a:solidFill>
            </a:endParaRPr>
          </a:p>
        </p:txBody>
      </p:sp>
      <p:sp>
        <p:nvSpPr>
          <p:cNvPr id="4" name="Slide Number Placeholder 3"/>
          <p:cNvSpPr>
            <a:spLocks noGrp="1"/>
          </p:cNvSpPr>
          <p:nvPr>
            <p:ph type="sldNum" sz="quarter" idx="12"/>
          </p:nvPr>
        </p:nvSpPr>
        <p:spPr/>
        <p:txBody>
          <a:bodyPr/>
          <a:lstStyle/>
          <a:p>
            <a:pPr>
              <a:defRPr/>
            </a:pPr>
            <a:fld id="{7094C06B-8483-495F-A8BB-7345BFA5B6AA}" type="slidenum">
              <a:rPr lang="en-US" smtClean="0">
                <a:solidFill>
                  <a:srgbClr val="FFFFFF"/>
                </a:solidFill>
              </a:rPr>
              <a:pPr>
                <a:defRPr/>
              </a:pPr>
              <a:t>72</a:t>
            </a:fld>
            <a:endParaRPr lang="en-US" dirty="0">
              <a:solidFill>
                <a:srgbClr val="FFFFFF"/>
              </a:solidFill>
            </a:endParaRPr>
          </a:p>
        </p:txBody>
      </p:sp>
    </p:spTree>
    <p:extLst>
      <p:ext uri="{BB962C8B-B14F-4D97-AF65-F5344CB8AC3E}">
        <p14:creationId xmlns:p14="http://schemas.microsoft.com/office/powerpoint/2010/main" val="1512182886"/>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TT" b="1" kern="1200" dirty="0">
                <a:ln w="6350">
                  <a:noFill/>
                </a:ln>
                <a:solidFill>
                  <a:srgbClr val="FFC000"/>
                </a:solidFill>
                <a:effectLst>
                  <a:outerShdw blurRad="114300" dist="101600" dir="2700000" algn="tl" rotWithShape="0">
                    <a:srgbClr val="000000">
                      <a:alpha val="40000"/>
                    </a:srgbClr>
                  </a:outerShdw>
                </a:effectLst>
                <a:latin typeface="Times New Roman" pitchFamily="18" charset="0"/>
                <a:cs typeface="Times New Roman" pitchFamily="18" charset="0"/>
              </a:rPr>
              <a:t>Frequently Asked Questions</a:t>
            </a:r>
            <a:endParaRPr lang="en-TT" dirty="0"/>
          </a:p>
        </p:txBody>
      </p:sp>
      <p:sp>
        <p:nvSpPr>
          <p:cNvPr id="3" name="Content Placeholder 2"/>
          <p:cNvSpPr>
            <a:spLocks noGrp="1"/>
          </p:cNvSpPr>
          <p:nvPr>
            <p:ph idx="1"/>
          </p:nvPr>
        </p:nvSpPr>
        <p:spPr/>
        <p:txBody>
          <a:bodyPr/>
          <a:lstStyle/>
          <a:p>
            <a:pPr marL="0" indent="0">
              <a:buNone/>
            </a:pPr>
            <a:r>
              <a:rPr lang="en-TT" dirty="0" smtClean="0">
                <a:solidFill>
                  <a:srgbClr val="FFC000"/>
                </a:solidFill>
                <a:latin typeface="Times New Roman" pitchFamily="18" charset="0"/>
                <a:cs typeface="Times New Roman" pitchFamily="18" charset="0"/>
              </a:rPr>
              <a:t>7.	Are tenders only for Trinidad and Tobago 	Citizens?</a:t>
            </a:r>
          </a:p>
          <a:p>
            <a:r>
              <a:rPr lang="en-TT" dirty="0" smtClean="0">
                <a:solidFill>
                  <a:schemeClr val="tx2"/>
                </a:solidFill>
                <a:latin typeface="Times New Roman" pitchFamily="18" charset="0"/>
                <a:cs typeface="Times New Roman" pitchFamily="18" charset="0"/>
              </a:rPr>
              <a:t>Tenders Notices are advertised on the worldwide world wide web.  Anyone in this global village may submit a bid.</a:t>
            </a:r>
            <a:endParaRPr lang="en-TT" dirty="0">
              <a:solidFill>
                <a:schemeClr val="tx2"/>
              </a:solidFill>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pPr>
              <a:defRPr/>
            </a:pPr>
            <a:fld id="{7094C06B-8483-495F-A8BB-7345BFA5B6AA}" type="slidenum">
              <a:rPr lang="en-US" smtClean="0">
                <a:solidFill>
                  <a:srgbClr val="FFFFFF"/>
                </a:solidFill>
              </a:rPr>
              <a:pPr>
                <a:defRPr/>
              </a:pPr>
              <a:t>73</a:t>
            </a:fld>
            <a:endParaRPr lang="en-US" dirty="0">
              <a:solidFill>
                <a:srgbClr val="FFFFFF"/>
              </a:solidFill>
            </a:endParaRPr>
          </a:p>
        </p:txBody>
      </p:sp>
    </p:spTree>
    <p:extLst>
      <p:ext uri="{BB962C8B-B14F-4D97-AF65-F5344CB8AC3E}">
        <p14:creationId xmlns:p14="http://schemas.microsoft.com/office/powerpoint/2010/main" val="3447896484"/>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2100"/>
            <a:ext cx="8229600" cy="1003300"/>
          </a:xfrm>
        </p:spPr>
        <p:txBody>
          <a:bodyPr/>
          <a:lstStyle/>
          <a:p>
            <a:r>
              <a:rPr lang="en-TT" b="1" kern="1200" dirty="0">
                <a:ln w="6350">
                  <a:noFill/>
                </a:ln>
                <a:solidFill>
                  <a:srgbClr val="FFC000"/>
                </a:solidFill>
                <a:effectLst>
                  <a:outerShdw blurRad="114300" dist="101600" dir="2700000" algn="tl" rotWithShape="0">
                    <a:srgbClr val="000000">
                      <a:alpha val="40000"/>
                    </a:srgbClr>
                  </a:outerShdw>
                </a:effectLst>
                <a:latin typeface="Times New Roman" pitchFamily="18" charset="0"/>
                <a:cs typeface="Times New Roman" pitchFamily="18" charset="0"/>
              </a:rPr>
              <a:t>Frequently Asked Questions</a:t>
            </a:r>
            <a:endParaRPr lang="en-TT" dirty="0"/>
          </a:p>
        </p:txBody>
      </p:sp>
      <p:sp>
        <p:nvSpPr>
          <p:cNvPr id="3" name="Content Placeholder 2"/>
          <p:cNvSpPr>
            <a:spLocks noGrp="1"/>
          </p:cNvSpPr>
          <p:nvPr>
            <p:ph idx="1"/>
          </p:nvPr>
        </p:nvSpPr>
        <p:spPr>
          <a:xfrm>
            <a:off x="457200" y="1219200"/>
            <a:ext cx="8229600" cy="4800600"/>
          </a:xfrm>
        </p:spPr>
        <p:txBody>
          <a:bodyPr/>
          <a:lstStyle/>
          <a:p>
            <a:pPr marL="0" indent="0" defTabSz="452438">
              <a:buNone/>
            </a:pPr>
            <a:r>
              <a:rPr lang="en-TT" dirty="0" smtClean="0">
                <a:solidFill>
                  <a:srgbClr val="FFC000"/>
                </a:solidFill>
                <a:latin typeface="Times New Roman" pitchFamily="18" charset="0"/>
                <a:cs typeface="Times New Roman" pitchFamily="18" charset="0"/>
              </a:rPr>
              <a:t>8.	Does the Minister of Finance and the 	Economy approve the expenditure of 	Unspent Balances of the Regional 	Corporations?</a:t>
            </a:r>
          </a:p>
          <a:p>
            <a:r>
              <a:rPr lang="en-TT" dirty="0" smtClean="0">
                <a:solidFill>
                  <a:schemeClr val="tx2"/>
                </a:solidFill>
                <a:latin typeface="Times New Roman" pitchFamily="18" charset="0"/>
                <a:cs typeface="Times New Roman" pitchFamily="18" charset="0"/>
              </a:rPr>
              <a:t>The Minister of Finance and the Economy has no control over that.  It is the Minister of Local Government, </a:t>
            </a:r>
            <a:r>
              <a:rPr lang="en-TT" dirty="0">
                <a:solidFill>
                  <a:schemeClr val="tx2"/>
                </a:solidFill>
                <a:latin typeface="Times New Roman" pitchFamily="18" charset="0"/>
                <a:cs typeface="Times New Roman" pitchFamily="18" charset="0"/>
              </a:rPr>
              <a:t>b</a:t>
            </a:r>
            <a:r>
              <a:rPr lang="en-TT" dirty="0" smtClean="0">
                <a:solidFill>
                  <a:schemeClr val="tx2"/>
                </a:solidFill>
                <a:latin typeface="Times New Roman" pitchFamily="18" charset="0"/>
                <a:cs typeface="Times New Roman" pitchFamily="18" charset="0"/>
              </a:rPr>
              <a:t>ased on the recommendation of the Corporation and in accordance with the Municipal Corporation Act.</a:t>
            </a:r>
            <a:endParaRPr lang="en-TT" dirty="0">
              <a:solidFill>
                <a:schemeClr val="tx2"/>
              </a:solidFill>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pPr>
              <a:defRPr/>
            </a:pPr>
            <a:fld id="{7094C06B-8483-495F-A8BB-7345BFA5B6AA}" type="slidenum">
              <a:rPr lang="en-US" smtClean="0">
                <a:solidFill>
                  <a:srgbClr val="FFFFFF"/>
                </a:solidFill>
              </a:rPr>
              <a:pPr>
                <a:defRPr/>
              </a:pPr>
              <a:t>74</a:t>
            </a:fld>
            <a:endParaRPr lang="en-US" dirty="0">
              <a:solidFill>
                <a:srgbClr val="FFFFFF"/>
              </a:solidFill>
            </a:endParaRPr>
          </a:p>
        </p:txBody>
      </p:sp>
    </p:spTree>
    <p:extLst>
      <p:ext uri="{BB962C8B-B14F-4D97-AF65-F5344CB8AC3E}">
        <p14:creationId xmlns:p14="http://schemas.microsoft.com/office/powerpoint/2010/main" val="1449916245"/>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2100"/>
            <a:ext cx="8229600" cy="1003300"/>
          </a:xfrm>
        </p:spPr>
        <p:txBody>
          <a:bodyPr/>
          <a:lstStyle/>
          <a:p>
            <a:r>
              <a:rPr lang="en-TT" b="1" kern="1200" dirty="0">
                <a:ln w="6350">
                  <a:noFill/>
                </a:ln>
                <a:solidFill>
                  <a:srgbClr val="FFC000"/>
                </a:solidFill>
                <a:effectLst>
                  <a:outerShdw blurRad="114300" dist="101600" dir="2700000" algn="tl" rotWithShape="0">
                    <a:srgbClr val="000000">
                      <a:alpha val="40000"/>
                    </a:srgbClr>
                  </a:outerShdw>
                </a:effectLst>
                <a:latin typeface="Times New Roman" pitchFamily="18" charset="0"/>
                <a:cs typeface="Times New Roman" pitchFamily="18" charset="0"/>
              </a:rPr>
              <a:t>Frequently Asked Questions</a:t>
            </a:r>
            <a:endParaRPr lang="en-TT" dirty="0"/>
          </a:p>
        </p:txBody>
      </p:sp>
      <p:sp>
        <p:nvSpPr>
          <p:cNvPr id="3" name="Content Placeholder 2"/>
          <p:cNvSpPr>
            <a:spLocks noGrp="1"/>
          </p:cNvSpPr>
          <p:nvPr>
            <p:ph idx="1"/>
          </p:nvPr>
        </p:nvSpPr>
        <p:spPr>
          <a:xfrm>
            <a:off x="457200" y="1371600"/>
            <a:ext cx="8229600" cy="5105400"/>
          </a:xfrm>
        </p:spPr>
        <p:txBody>
          <a:bodyPr/>
          <a:lstStyle/>
          <a:p>
            <a:pPr marL="0" indent="0">
              <a:buNone/>
            </a:pPr>
            <a:r>
              <a:rPr lang="en-TT" sz="4000" dirty="0" smtClean="0">
                <a:solidFill>
                  <a:srgbClr val="FFC000"/>
                </a:solidFill>
                <a:latin typeface="Times New Roman" pitchFamily="18" charset="0"/>
                <a:cs typeface="Times New Roman" pitchFamily="18" charset="0"/>
              </a:rPr>
              <a:t>9.	</a:t>
            </a:r>
            <a:r>
              <a:rPr lang="en-TT" b="1" dirty="0" smtClean="0">
                <a:solidFill>
                  <a:srgbClr val="FFC000"/>
                </a:solidFill>
                <a:latin typeface="Times New Roman" pitchFamily="18" charset="0"/>
                <a:cs typeface="Times New Roman" pitchFamily="18" charset="0"/>
              </a:rPr>
              <a:t>Could Used Vehicles be procured by 	Ministries, Departments and 	Statutory Bodies?</a:t>
            </a:r>
          </a:p>
          <a:p>
            <a:r>
              <a:rPr lang="en-TT" dirty="0" smtClean="0">
                <a:latin typeface="Times New Roman" pitchFamily="18" charset="0"/>
                <a:cs typeface="Times New Roman" pitchFamily="18" charset="0"/>
              </a:rPr>
              <a:t>There is a policy decision which states that the Client Ministries/Corporations and statutory Bodies under the aegis of the Central Tenders Board Ordinance would not be granted approval for the purchase of used (foreign or local) vehicles. </a:t>
            </a:r>
            <a:endParaRPr lang="en-TT"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pPr>
              <a:defRPr/>
            </a:pPr>
            <a:fld id="{7094C06B-8483-495F-A8BB-7345BFA5B6AA}" type="slidenum">
              <a:rPr lang="en-US" smtClean="0">
                <a:solidFill>
                  <a:srgbClr val="FFFFFF"/>
                </a:solidFill>
              </a:rPr>
              <a:pPr>
                <a:defRPr/>
              </a:pPr>
              <a:t>75</a:t>
            </a:fld>
            <a:endParaRPr lang="en-US" dirty="0">
              <a:solidFill>
                <a:srgbClr val="FFFFFF"/>
              </a:solidFill>
            </a:endParaRPr>
          </a:p>
        </p:txBody>
      </p:sp>
    </p:spTree>
    <p:extLst>
      <p:ext uri="{BB962C8B-B14F-4D97-AF65-F5344CB8AC3E}">
        <p14:creationId xmlns:p14="http://schemas.microsoft.com/office/powerpoint/2010/main" val="2782787800"/>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2100"/>
            <a:ext cx="8229600" cy="1155700"/>
          </a:xfrm>
        </p:spPr>
        <p:txBody>
          <a:bodyPr/>
          <a:lstStyle/>
          <a:p>
            <a:r>
              <a:rPr lang="en-TT" b="1" kern="1200" dirty="0">
                <a:ln w="6350">
                  <a:noFill/>
                </a:ln>
                <a:solidFill>
                  <a:srgbClr val="FFC000"/>
                </a:solidFill>
                <a:effectLst>
                  <a:outerShdw blurRad="114300" dist="101600" dir="2700000" algn="tl" rotWithShape="0">
                    <a:srgbClr val="000000">
                      <a:alpha val="40000"/>
                    </a:srgbClr>
                  </a:outerShdw>
                </a:effectLst>
                <a:latin typeface="Times New Roman" pitchFamily="18" charset="0"/>
                <a:cs typeface="Times New Roman" pitchFamily="18" charset="0"/>
              </a:rPr>
              <a:t>Frequently Asked Questions</a:t>
            </a:r>
            <a:endParaRPr lang="en-TT" dirty="0"/>
          </a:p>
        </p:txBody>
      </p:sp>
      <p:sp>
        <p:nvSpPr>
          <p:cNvPr id="3" name="Content Placeholder 2"/>
          <p:cNvSpPr>
            <a:spLocks noGrp="1"/>
          </p:cNvSpPr>
          <p:nvPr>
            <p:ph idx="1"/>
          </p:nvPr>
        </p:nvSpPr>
        <p:spPr>
          <a:xfrm>
            <a:off x="457200" y="1371600"/>
            <a:ext cx="8229600" cy="5181600"/>
          </a:xfrm>
        </p:spPr>
        <p:txBody>
          <a:bodyPr/>
          <a:lstStyle/>
          <a:p>
            <a:pPr marL="712788" lvl="1" indent="-712788">
              <a:buAutoNum type="arabicPeriod" startAt="10"/>
            </a:pPr>
            <a:r>
              <a:rPr lang="en-TT" b="1" dirty="0" smtClean="0">
                <a:solidFill>
                  <a:srgbClr val="FFC000"/>
                </a:solidFill>
                <a:latin typeface="Times New Roman" pitchFamily="18" charset="0"/>
                <a:cs typeface="Times New Roman" pitchFamily="18" charset="0"/>
              </a:rPr>
              <a:t>Could Contractors Pay their Workers </a:t>
            </a:r>
            <a:r>
              <a:rPr lang="en-TT" b="1" dirty="0">
                <a:solidFill>
                  <a:srgbClr val="FFC000"/>
                </a:solidFill>
                <a:latin typeface="Times New Roman" pitchFamily="18" charset="0"/>
                <a:cs typeface="Times New Roman" pitchFamily="18" charset="0"/>
              </a:rPr>
              <a:t>L</a:t>
            </a:r>
            <a:r>
              <a:rPr lang="en-TT" b="1" dirty="0" smtClean="0">
                <a:solidFill>
                  <a:srgbClr val="FFC000"/>
                </a:solidFill>
                <a:latin typeface="Times New Roman" pitchFamily="18" charset="0"/>
                <a:cs typeface="Times New Roman" pitchFamily="18" charset="0"/>
              </a:rPr>
              <a:t>ess than the Minimum Wages?</a:t>
            </a:r>
          </a:p>
          <a:p>
            <a:pPr marL="0" indent="0">
              <a:buNone/>
            </a:pPr>
            <a:endParaRPr lang="en-TT" b="1" dirty="0" smtClean="0">
              <a:solidFill>
                <a:srgbClr val="FFC000"/>
              </a:solidFill>
              <a:latin typeface="Times New Roman" pitchFamily="18" charset="0"/>
              <a:cs typeface="Times New Roman" pitchFamily="18" charset="0"/>
            </a:endParaRPr>
          </a:p>
          <a:p>
            <a:r>
              <a:rPr lang="en-TT" dirty="0" smtClean="0">
                <a:latin typeface="Times New Roman" pitchFamily="18" charset="0"/>
                <a:cs typeface="Times New Roman" pitchFamily="18" charset="0"/>
              </a:rPr>
              <a:t>Contractors must abide by all the laws of the Government of the Republic of Trinidad and Tobago.</a:t>
            </a:r>
          </a:p>
          <a:p>
            <a:r>
              <a:rPr lang="en-TT" dirty="0" smtClean="0">
                <a:latin typeface="Times New Roman" pitchFamily="18" charset="0"/>
                <a:cs typeface="Times New Roman" pitchFamily="18" charset="0"/>
              </a:rPr>
              <a:t>Breaches of any binding agreement or stipulations according to legislation, may result in a breach of contract.</a:t>
            </a:r>
            <a:endParaRPr lang="en-TT"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pPr>
              <a:defRPr/>
            </a:pPr>
            <a:fld id="{7094C06B-8483-495F-A8BB-7345BFA5B6AA}" type="slidenum">
              <a:rPr lang="en-US" smtClean="0">
                <a:solidFill>
                  <a:srgbClr val="FFFFFF"/>
                </a:solidFill>
              </a:rPr>
              <a:pPr>
                <a:defRPr/>
              </a:pPr>
              <a:t>76</a:t>
            </a:fld>
            <a:endParaRPr lang="en-US" dirty="0">
              <a:solidFill>
                <a:srgbClr val="FFFFFF"/>
              </a:solidFill>
            </a:endParaRPr>
          </a:p>
        </p:txBody>
      </p:sp>
    </p:spTree>
    <p:extLst>
      <p:ext uri="{BB962C8B-B14F-4D97-AF65-F5344CB8AC3E}">
        <p14:creationId xmlns:p14="http://schemas.microsoft.com/office/powerpoint/2010/main" val="2184015389"/>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TT" dirty="0" smtClean="0">
                <a:solidFill>
                  <a:srgbClr val="FFC000"/>
                </a:solidFill>
                <a:latin typeface="Times New Roman" pitchFamily="18" charset="0"/>
                <a:cs typeface="Times New Roman" pitchFamily="18" charset="0"/>
              </a:rPr>
              <a:t>CONCLUSION</a:t>
            </a:r>
            <a:endParaRPr lang="en-TT"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marL="457200" lvl="1" indent="0">
              <a:buNone/>
            </a:pPr>
            <a:r>
              <a:rPr lang="en-TT" dirty="0" smtClean="0">
                <a:latin typeface="Times New Roman" pitchFamily="18" charset="0"/>
                <a:cs typeface="Times New Roman" pitchFamily="18" charset="0"/>
              </a:rPr>
              <a:t>That, My dear Ladies and Gentlemen was a gist of the processes of the Procurement Cycle.</a:t>
            </a:r>
          </a:p>
          <a:p>
            <a:pPr marL="457200" lvl="1" indent="0">
              <a:buNone/>
            </a:pPr>
            <a:r>
              <a:rPr lang="en-TT" dirty="0" smtClean="0">
                <a:latin typeface="Times New Roman" pitchFamily="18" charset="0"/>
                <a:cs typeface="Times New Roman" pitchFamily="18" charset="0"/>
              </a:rPr>
              <a:t>Further information may be obtained on www.finance.gov.tt</a:t>
            </a:r>
            <a:r>
              <a:rPr lang="en-TT" dirty="0" smtClean="0"/>
              <a:t>.</a:t>
            </a:r>
            <a:endParaRPr lang="en-TT" dirty="0"/>
          </a:p>
        </p:txBody>
      </p:sp>
      <p:sp>
        <p:nvSpPr>
          <p:cNvPr id="4" name="Slide Number Placeholder 3"/>
          <p:cNvSpPr>
            <a:spLocks noGrp="1"/>
          </p:cNvSpPr>
          <p:nvPr>
            <p:ph type="sldNum" sz="quarter" idx="12"/>
          </p:nvPr>
        </p:nvSpPr>
        <p:spPr/>
        <p:txBody>
          <a:bodyPr/>
          <a:lstStyle/>
          <a:p>
            <a:pPr>
              <a:defRPr/>
            </a:pPr>
            <a:fld id="{7094C06B-8483-495F-A8BB-7345BFA5B6AA}" type="slidenum">
              <a:rPr lang="en-US" smtClean="0"/>
              <a:pPr>
                <a:defRPr/>
              </a:pPr>
              <a:t>77</a:t>
            </a:fld>
            <a:endParaRPr lang="en-US" dirty="0"/>
          </a:p>
        </p:txBody>
      </p:sp>
    </p:spTree>
    <p:extLst>
      <p:ext uri="{BB962C8B-B14F-4D97-AF65-F5344CB8AC3E}">
        <p14:creationId xmlns:p14="http://schemas.microsoft.com/office/powerpoint/2010/main" val="1896726733"/>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eaLnBrk="1" hangingPunct="1">
              <a:defRPr/>
            </a:pPr>
            <a:r>
              <a:rPr lang="en-US" dirty="0" smtClean="0">
                <a:latin typeface="Times New Roman" pitchFamily="18" charset="0"/>
                <a:cs typeface="Times New Roman" pitchFamily="18" charset="0"/>
              </a:rPr>
              <a:t>THANK</a:t>
            </a:r>
            <a:r>
              <a:rPr lang="en-US" dirty="0" smtClean="0"/>
              <a:t>   YOU!!!!</a:t>
            </a:r>
            <a:endParaRPr lang="en-TT" dirty="0" smtClean="0"/>
          </a:p>
        </p:txBody>
      </p:sp>
      <p:pic>
        <p:nvPicPr>
          <p:cNvPr id="60419" name="Picture 17" descr="MCj02510620000[1]"/>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a:xfrm>
            <a:off x="2133600" y="1447800"/>
            <a:ext cx="5410200" cy="3429000"/>
          </a:xfrm>
          <a:noFill/>
          <a:extLst>
            <a:ext uri="{909E8E84-426E-40DD-AFC4-6F175D3DCCD1}">
              <a14:hiddenFill xmlns:a14="http://schemas.microsoft.com/office/drawing/2010/main">
                <a:solidFill>
                  <a:srgbClr val="FFFFFF"/>
                </a:solidFill>
              </a14:hiddenFill>
            </a:ext>
          </a:extLst>
        </p:spPr>
      </p:pic>
      <p:sp>
        <p:nvSpPr>
          <p:cNvPr id="9" name="Slide Number Placeholder 8"/>
          <p:cNvSpPr>
            <a:spLocks noGrp="1"/>
          </p:cNvSpPr>
          <p:nvPr>
            <p:ph type="sldNum" sz="quarter" idx="12"/>
          </p:nvPr>
        </p:nvSpPr>
        <p:spPr/>
        <p:txBody>
          <a:bodyPr/>
          <a:lstStyle/>
          <a:p>
            <a:pPr>
              <a:defRPr/>
            </a:pPr>
            <a:fld id="{3F28A27A-B88C-4EBC-871E-1B39FAEA7B8F}" type="slidenum">
              <a:rPr lang="en-US"/>
              <a:pPr>
                <a:defRPr/>
              </a:pPr>
              <a:t>78</a:t>
            </a:fld>
            <a:endParaRPr lang="en-US" dirty="0"/>
          </a:p>
        </p:txBody>
      </p:sp>
      <p:sp>
        <p:nvSpPr>
          <p:cNvPr id="3" name="TextBox 2"/>
          <p:cNvSpPr txBox="1"/>
          <p:nvPr/>
        </p:nvSpPr>
        <p:spPr>
          <a:xfrm>
            <a:off x="533400" y="5105400"/>
            <a:ext cx="7620000" cy="1196738"/>
          </a:xfrm>
          <a:prstGeom prst="rect">
            <a:avLst/>
          </a:prstGeom>
          <a:noFill/>
        </p:spPr>
        <p:txBody>
          <a:bodyPr wrap="square" rtlCol="0">
            <a:spAutoFit/>
          </a:bodyPr>
          <a:lstStyle/>
          <a:p>
            <a:pPr>
              <a:lnSpc>
                <a:spcPct val="150000"/>
              </a:lnSpc>
            </a:pPr>
            <a:r>
              <a:rPr lang="en-TT" sz="1600" dirty="0" smtClean="0">
                <a:latin typeface="Times New Roman" pitchFamily="18" charset="0"/>
              </a:rPr>
              <a:t>COMPILIATION:  INDRANI RAMPERSAD  -     DIRECTOR OF CONTRACTS</a:t>
            </a:r>
          </a:p>
          <a:p>
            <a:pPr>
              <a:lnSpc>
                <a:spcPct val="150000"/>
              </a:lnSpc>
            </a:pPr>
            <a:r>
              <a:rPr lang="en-TT" sz="1600" dirty="0" smtClean="0">
                <a:latin typeface="Times New Roman" pitchFamily="18" charset="0"/>
              </a:rPr>
              <a:t>APPRECIATION:  JOSCELYN ARCHER      -      CLERK STENOGRAPHER III</a:t>
            </a:r>
          </a:p>
          <a:p>
            <a:pPr>
              <a:lnSpc>
                <a:spcPct val="150000"/>
              </a:lnSpc>
            </a:pPr>
            <a:endParaRPr lang="en-TT" dirty="0">
              <a:latin typeface="Times New Roman" pitchFamily="18" charset="0"/>
            </a:endParaRPr>
          </a:p>
        </p:txBody>
      </p:sp>
    </p:spTree>
  </p:cSld>
  <p:clrMapOvr>
    <a:masterClrMapping/>
  </p:clrMapOvr>
  <p:transition spd="slow">
    <p:circl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TT" b="1" kern="1200" dirty="0" smtClean="0">
                <a:ln w="6350">
                  <a:noFill/>
                </a:ln>
                <a:gradFill>
                  <a:gsLst>
                    <a:gs pos="0">
                      <a:srgbClr val="CEB966">
                        <a:tint val="73000"/>
                        <a:satMod val="145000"/>
                      </a:srgbClr>
                    </a:gs>
                    <a:gs pos="73000">
                      <a:srgbClr val="CEB966">
                        <a:tint val="73000"/>
                        <a:satMod val="145000"/>
                      </a:srgbClr>
                    </a:gs>
                    <a:gs pos="100000">
                      <a:srgbClr val="CEB966">
                        <a:tint val="83000"/>
                        <a:satMod val="143000"/>
                      </a:srgbClr>
                    </a:gs>
                  </a:gsLst>
                  <a:lin ang="4800000" scaled="1"/>
                </a:gradFill>
                <a:effectLst>
                  <a:outerShdw blurRad="114300" dist="101600" dir="2700000" algn="tl" rotWithShape="0">
                    <a:srgbClr val="000000">
                      <a:alpha val="40000"/>
                    </a:srgbClr>
                  </a:outerShdw>
                </a:effectLst>
                <a:latin typeface="Times New Roman" pitchFamily="18" charset="0"/>
                <a:cs typeface="Times New Roman" pitchFamily="18" charset="0"/>
              </a:rPr>
              <a:t>Procurement – Government of Trinidad and Tobago</a:t>
            </a:r>
            <a:endParaRPr lang="en-TT" dirty="0">
              <a:latin typeface="Times New Roman" pitchFamily="18" charset="0"/>
              <a:cs typeface="Times New Roman" pitchFamily="18" charset="0"/>
            </a:endParaRPr>
          </a:p>
        </p:txBody>
      </p:sp>
      <p:sp>
        <p:nvSpPr>
          <p:cNvPr id="3" name="Content Placeholder 2"/>
          <p:cNvSpPr>
            <a:spLocks noGrp="1"/>
          </p:cNvSpPr>
          <p:nvPr>
            <p:ph idx="1"/>
          </p:nvPr>
        </p:nvSpPr>
        <p:spPr>
          <a:xfrm>
            <a:off x="457200" y="1905000"/>
            <a:ext cx="8229600" cy="4495800"/>
          </a:xfrm>
        </p:spPr>
        <p:txBody>
          <a:bodyPr/>
          <a:lstStyle/>
          <a:p>
            <a:pPr>
              <a:defRPr/>
            </a:pPr>
            <a:r>
              <a:rPr lang="en-TT" dirty="0" smtClean="0">
                <a:latin typeface="Book Antiqua" pitchFamily="18" charset="0"/>
              </a:rPr>
              <a:t> </a:t>
            </a:r>
            <a:r>
              <a:rPr lang="en-TT" sz="2800" dirty="0" smtClean="0">
                <a:latin typeface="Times New Roman" pitchFamily="18" charset="0"/>
                <a:cs typeface="Times New Roman" pitchFamily="18" charset="0"/>
              </a:rPr>
              <a:t>It is in the public domain that Trinidad and Tobago ranked at No. 91 out of 183 countries on the scale of corruption, according to Transparency International 2011 Corruption Perceptions Index.</a:t>
            </a:r>
          </a:p>
          <a:p>
            <a:pPr>
              <a:buNone/>
              <a:defRPr/>
            </a:pPr>
            <a:endParaRPr lang="en-TT" sz="2800" dirty="0" smtClean="0">
              <a:latin typeface="Times New Roman" pitchFamily="18" charset="0"/>
              <a:cs typeface="Times New Roman" pitchFamily="18" charset="0"/>
            </a:endParaRPr>
          </a:p>
          <a:p>
            <a:pPr>
              <a:defRPr/>
            </a:pPr>
            <a:r>
              <a:rPr lang="en-TT" sz="2800" dirty="0" smtClean="0">
                <a:latin typeface="Times New Roman" pitchFamily="18" charset="0"/>
                <a:cs typeface="Times New Roman" pitchFamily="18" charset="0"/>
              </a:rPr>
              <a:t>It is noted that Procurement Officers in various State Agencies try their level best to award contracts on a timely basis at the behest of a resolution by the Board.</a:t>
            </a:r>
          </a:p>
          <a:p>
            <a:pPr marL="0" indent="0">
              <a:buFontTx/>
              <a:buNone/>
              <a:defRPr/>
            </a:pPr>
            <a:endParaRPr lang="en-TT" sz="2800" kern="1200" dirty="0" smtClean="0">
              <a:solidFill>
                <a:prstClr val="white"/>
              </a:solidFill>
              <a:effectLst/>
              <a:latin typeface="Lucida Sans" pitchFamily="34" charset="0"/>
            </a:endParaRPr>
          </a:p>
          <a:p>
            <a:pPr>
              <a:defRPr/>
            </a:pPr>
            <a:endParaRPr lang="en-TT" dirty="0">
              <a:latin typeface="Lucida Sans" pitchFamily="34" charset="0"/>
            </a:endParaRPr>
          </a:p>
        </p:txBody>
      </p:sp>
      <p:sp>
        <p:nvSpPr>
          <p:cNvPr id="4" name="Slide Number Placeholder 3"/>
          <p:cNvSpPr>
            <a:spLocks noGrp="1"/>
          </p:cNvSpPr>
          <p:nvPr>
            <p:ph type="sldNum" sz="quarter" idx="12"/>
          </p:nvPr>
        </p:nvSpPr>
        <p:spPr/>
        <p:txBody>
          <a:bodyPr/>
          <a:lstStyle/>
          <a:p>
            <a:pPr>
              <a:defRPr/>
            </a:pPr>
            <a:fld id="{41829D8F-9A30-49D5-8E49-AF9E99113651}" type="slidenum">
              <a:rPr lang="en-US" smtClean="0"/>
              <a:pPr>
                <a:defRPr/>
              </a:pPr>
              <a:t>8</a:t>
            </a:fld>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TT" sz="4000" b="1" kern="1200" dirty="0" smtClean="0">
                <a:ln w="6350">
                  <a:noFill/>
                </a:ln>
                <a:solidFill>
                  <a:srgbClr val="FFC000"/>
                </a:solidFill>
                <a:effectLst>
                  <a:outerShdw blurRad="114300" dist="101600" dir="2700000" algn="tl" rotWithShape="0">
                    <a:srgbClr val="000000">
                      <a:alpha val="40000"/>
                    </a:srgbClr>
                  </a:outerShdw>
                </a:effectLst>
                <a:latin typeface="Times New Roman" pitchFamily="18" charset="0"/>
                <a:cs typeface="Times New Roman" pitchFamily="18" charset="0"/>
              </a:rPr>
              <a:t>Procurement – Government of the Republic of Trinidad and Tobago</a:t>
            </a:r>
            <a:endParaRPr lang="en-TT" sz="4000" dirty="0">
              <a:solidFill>
                <a:srgbClr val="FFC000"/>
              </a:solidFill>
            </a:endParaRPr>
          </a:p>
        </p:txBody>
      </p:sp>
      <p:sp>
        <p:nvSpPr>
          <p:cNvPr id="3" name="Content Placeholder 2"/>
          <p:cNvSpPr>
            <a:spLocks noGrp="1"/>
          </p:cNvSpPr>
          <p:nvPr>
            <p:ph idx="1"/>
          </p:nvPr>
        </p:nvSpPr>
        <p:spPr/>
        <p:txBody>
          <a:bodyPr/>
          <a:lstStyle/>
          <a:p>
            <a:r>
              <a:rPr lang="en-TT" dirty="0" smtClean="0">
                <a:latin typeface="Times New Roman" pitchFamily="18" charset="0"/>
                <a:cs typeface="Times New Roman" pitchFamily="18" charset="0"/>
              </a:rPr>
              <a:t>However, this may cause the established </a:t>
            </a:r>
            <a:r>
              <a:rPr lang="en-TT" dirty="0" smtClean="0">
                <a:latin typeface="Times New Roman" pitchFamily="18" charset="0"/>
                <a:cs typeface="Times New Roman" pitchFamily="18" charset="0"/>
              </a:rPr>
              <a:t>policy and </a:t>
            </a:r>
            <a:r>
              <a:rPr lang="en-TT" dirty="0" smtClean="0">
                <a:latin typeface="Times New Roman" pitchFamily="18" charset="0"/>
                <a:cs typeface="Times New Roman" pitchFamily="18" charset="0"/>
              </a:rPr>
              <a:t>procedures to be contravened without plausible </a:t>
            </a:r>
            <a:r>
              <a:rPr lang="en-TT" dirty="0" smtClean="0">
                <a:latin typeface="Times New Roman" pitchFamily="18" charset="0"/>
                <a:cs typeface="Times New Roman" pitchFamily="18" charset="0"/>
              </a:rPr>
              <a:t>reasons</a:t>
            </a:r>
            <a:r>
              <a:rPr lang="en-TT" dirty="0">
                <a:latin typeface="Times New Roman" pitchFamily="18" charset="0"/>
                <a:cs typeface="Times New Roman" pitchFamily="18" charset="0"/>
              </a:rPr>
              <a:t> </a:t>
            </a:r>
            <a:endParaRPr lang="en-TT" dirty="0" smtClean="0">
              <a:latin typeface="Times New Roman" pitchFamily="18" charset="0"/>
              <a:cs typeface="Times New Roman" pitchFamily="18" charset="0"/>
            </a:endParaRPr>
          </a:p>
          <a:p>
            <a:r>
              <a:rPr lang="en-TT" dirty="0" smtClean="0">
                <a:latin typeface="Times New Roman" pitchFamily="18" charset="0"/>
                <a:cs typeface="Times New Roman" pitchFamily="18" charset="0"/>
              </a:rPr>
              <a:t>There are insufficient mechanisms to enforce the tenets of good corporate governance –deterrent nor punitive.</a:t>
            </a:r>
          </a:p>
          <a:p>
            <a:pPr marL="0" indent="0">
              <a:buNone/>
            </a:pPr>
            <a:endParaRPr lang="en-TT" dirty="0" smtClean="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pPr>
              <a:defRPr/>
            </a:pPr>
            <a:fld id="{7094C06B-8483-495F-A8BB-7345BFA5B6AA}" type="slidenum">
              <a:rPr lang="en-US" smtClean="0"/>
              <a:pPr>
                <a:defRPr/>
              </a:pPr>
              <a:t>9</a:t>
            </a:fld>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cean">
  <a:themeElements>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fontScheme name="Ocean">
      <a:majorFont>
        <a:latin typeface="Tahoma"/>
        <a:ea typeface=""/>
        <a:cs typeface=""/>
      </a:majorFont>
      <a:minorFont>
        <a:latin typeface="Tahoma"/>
        <a:ea typeface=""/>
        <a:cs typeface=""/>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charset="0"/>
            <a:cs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charset="0"/>
            <a:cs typeface="Times New Roman" pitchFamily="18" charset="0"/>
          </a:defRPr>
        </a:defPPr>
      </a:lstStyle>
    </a:lnDef>
  </a:objectDefaults>
  <a:extraClrSchemeLst>
    <a:extraClrScheme>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Ocean 2">
        <a:dk1>
          <a:srgbClr val="000066"/>
        </a:dk1>
        <a:lt1>
          <a:srgbClr val="FFFFFF"/>
        </a:lt1>
        <a:dk2>
          <a:srgbClr val="5D93FF"/>
        </a:dk2>
        <a:lt2>
          <a:srgbClr val="FFFFFF"/>
        </a:lt2>
        <a:accent1>
          <a:srgbClr val="6666FF"/>
        </a:accent1>
        <a:accent2>
          <a:srgbClr val="9999FF"/>
        </a:accent2>
        <a:accent3>
          <a:srgbClr val="B6C8FF"/>
        </a:accent3>
        <a:accent4>
          <a:srgbClr val="DADADA"/>
        </a:accent4>
        <a:accent5>
          <a:srgbClr val="B8B8FF"/>
        </a:accent5>
        <a:accent6>
          <a:srgbClr val="8A8AE7"/>
        </a:accent6>
        <a:hlink>
          <a:srgbClr val="FF3300"/>
        </a:hlink>
        <a:folHlink>
          <a:srgbClr val="FF9900"/>
        </a:folHlink>
      </a:clrScheme>
      <a:clrMap bg1="dk2" tx1="lt1" bg2="dk1" tx2="lt2" accent1="accent1" accent2="accent2" accent3="accent3" accent4="accent4" accent5="accent5" accent6="accent6" hlink="hlink" folHlink="folHlink"/>
    </a:extraClrScheme>
    <a:extraClrScheme>
      <a:clrScheme name="Ocean 3">
        <a:dk1>
          <a:srgbClr val="000000"/>
        </a:dk1>
        <a:lt1>
          <a:srgbClr val="FFFFFF"/>
        </a:lt1>
        <a:dk2>
          <a:srgbClr val="572E88"/>
        </a:dk2>
        <a:lt2>
          <a:srgbClr val="FFFFFF"/>
        </a:lt2>
        <a:accent1>
          <a:srgbClr val="FF6600"/>
        </a:accent1>
        <a:accent2>
          <a:srgbClr val="FFCC00"/>
        </a:accent2>
        <a:accent3>
          <a:srgbClr val="B4ADC3"/>
        </a:accent3>
        <a:accent4>
          <a:srgbClr val="DADADA"/>
        </a:accent4>
        <a:accent5>
          <a:srgbClr val="FFB8AA"/>
        </a:accent5>
        <a:accent6>
          <a:srgbClr val="E7B900"/>
        </a:accent6>
        <a:hlink>
          <a:srgbClr val="33CCCC"/>
        </a:hlink>
        <a:folHlink>
          <a:srgbClr val="36CC64"/>
        </a:folHlink>
      </a:clrScheme>
      <a:clrMap bg1="dk2" tx1="lt1" bg2="dk1" tx2="lt2" accent1="accent1" accent2="accent2" accent3="accent3" accent4="accent4" accent5="accent5" accent6="accent6" hlink="hlink" folHlink="folHlink"/>
    </a:extraClrScheme>
    <a:extraClrScheme>
      <a:clrScheme name="Ocean 4">
        <a:dk1>
          <a:srgbClr val="003366"/>
        </a:dk1>
        <a:lt1>
          <a:srgbClr val="FFFFFF"/>
        </a:lt1>
        <a:dk2>
          <a:srgbClr val="666699"/>
        </a:dk2>
        <a:lt2>
          <a:srgbClr val="FFFFFF"/>
        </a:lt2>
        <a:accent1>
          <a:srgbClr val="9966FF"/>
        </a:accent1>
        <a:accent2>
          <a:srgbClr val="00CC66"/>
        </a:accent2>
        <a:accent3>
          <a:srgbClr val="B8B8CA"/>
        </a:accent3>
        <a:accent4>
          <a:srgbClr val="DADADA"/>
        </a:accent4>
        <a:accent5>
          <a:srgbClr val="CAB8FF"/>
        </a:accent5>
        <a:accent6>
          <a:srgbClr val="00B95C"/>
        </a:accent6>
        <a:hlink>
          <a:srgbClr val="65C8FF"/>
        </a:hlink>
        <a:folHlink>
          <a:srgbClr val="FFCC99"/>
        </a:folHlink>
      </a:clrScheme>
      <a:clrMap bg1="dk2" tx1="lt1" bg2="dk1" tx2="lt2" accent1="accent1" accent2="accent2" accent3="accent3" accent4="accent4" accent5="accent5" accent6="accent6" hlink="hlink" folHlink="folHlink"/>
    </a:extraClrScheme>
    <a:extraClrScheme>
      <a:clrScheme name="Ocean 5">
        <a:dk1>
          <a:srgbClr val="000000"/>
        </a:dk1>
        <a:lt1>
          <a:srgbClr val="FFFFFF"/>
        </a:lt1>
        <a:dk2>
          <a:srgbClr val="336600"/>
        </a:dk2>
        <a:lt2>
          <a:srgbClr val="FFFFFF"/>
        </a:lt2>
        <a:accent1>
          <a:srgbClr val="B7C533"/>
        </a:accent1>
        <a:accent2>
          <a:srgbClr val="CCCCFF"/>
        </a:accent2>
        <a:accent3>
          <a:srgbClr val="ADB8AA"/>
        </a:accent3>
        <a:accent4>
          <a:srgbClr val="DADADA"/>
        </a:accent4>
        <a:accent5>
          <a:srgbClr val="D8DFAD"/>
        </a:accent5>
        <a:accent6>
          <a:srgbClr val="B9B9E7"/>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Ocean 6">
        <a:dk1>
          <a:srgbClr val="000000"/>
        </a:dk1>
        <a:lt1>
          <a:srgbClr val="FFFFFF"/>
        </a:lt1>
        <a:dk2>
          <a:srgbClr val="006B80"/>
        </a:dk2>
        <a:lt2>
          <a:srgbClr val="C1CB75"/>
        </a:lt2>
        <a:accent1>
          <a:srgbClr val="6F8406"/>
        </a:accent1>
        <a:accent2>
          <a:srgbClr val="D9E288"/>
        </a:accent2>
        <a:accent3>
          <a:srgbClr val="AABAC0"/>
        </a:accent3>
        <a:accent4>
          <a:srgbClr val="DADADA"/>
        </a:accent4>
        <a:accent5>
          <a:srgbClr val="BBC2AA"/>
        </a:accent5>
        <a:accent6>
          <a:srgbClr val="C4CD7B"/>
        </a:accent6>
        <a:hlink>
          <a:srgbClr val="00CC00"/>
        </a:hlink>
        <a:folHlink>
          <a:srgbClr val="C0FF73"/>
        </a:folHlink>
      </a:clrScheme>
      <a:clrMap bg1="dk2" tx1="lt1" bg2="dk1" tx2="lt2" accent1="accent1" accent2="accent2" accent3="accent3" accent4="accent4" accent5="accent5" accent6="accent6" hlink="hlink" folHlink="folHlink"/>
    </a:extraClrScheme>
    <a:extraClrScheme>
      <a:clrScheme name="Ocean 7">
        <a:dk1>
          <a:srgbClr val="5F5F5F"/>
        </a:dk1>
        <a:lt1>
          <a:srgbClr val="FFFFFF"/>
        </a:lt1>
        <a:dk2>
          <a:srgbClr val="FF6600"/>
        </a:dk2>
        <a:lt2>
          <a:srgbClr val="FFFFFF"/>
        </a:lt2>
        <a:accent1>
          <a:srgbClr val="CC6600"/>
        </a:accent1>
        <a:accent2>
          <a:srgbClr val="FF6600"/>
        </a:accent2>
        <a:accent3>
          <a:srgbClr val="FFB8AA"/>
        </a:accent3>
        <a:accent4>
          <a:srgbClr val="DADADA"/>
        </a:accent4>
        <a:accent5>
          <a:srgbClr val="E2B8AA"/>
        </a:accent5>
        <a:accent6>
          <a:srgbClr val="E75C00"/>
        </a:accent6>
        <a:hlink>
          <a:srgbClr val="FFFF99"/>
        </a:hlink>
        <a:folHlink>
          <a:srgbClr val="FFCC99"/>
        </a:folHlink>
      </a:clrScheme>
      <a:clrMap bg1="dk2" tx1="lt1" bg2="dk1" tx2="lt2" accent1="accent1" accent2="accent2" accent3="accent3" accent4="accent4" accent5="accent5" accent6="accent6" hlink="hlink" folHlink="folHlink"/>
    </a:extraClrScheme>
    <a:extraClrScheme>
      <a:clrScheme name="Ocean 8">
        <a:dk1>
          <a:srgbClr val="000000"/>
        </a:dk1>
        <a:lt1>
          <a:srgbClr val="FFFFFF"/>
        </a:lt1>
        <a:dk2>
          <a:srgbClr val="FFBA2F"/>
        </a:dk2>
        <a:lt2>
          <a:srgbClr val="A50021"/>
        </a:lt2>
        <a:accent1>
          <a:srgbClr val="FF6600"/>
        </a:accent1>
        <a:accent2>
          <a:srgbClr val="CC6600"/>
        </a:accent2>
        <a:accent3>
          <a:srgbClr val="FFD9AD"/>
        </a:accent3>
        <a:accent4>
          <a:srgbClr val="DADADA"/>
        </a:accent4>
        <a:accent5>
          <a:srgbClr val="FFB8AA"/>
        </a:accent5>
        <a:accent6>
          <a:srgbClr val="B95C00"/>
        </a:accent6>
        <a:hlink>
          <a:srgbClr val="6633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3341</TotalTime>
  <Words>4030</Words>
  <Application>Microsoft Office PowerPoint</Application>
  <PresentationFormat>On-screen Show (4:3)</PresentationFormat>
  <Paragraphs>560</Paragraphs>
  <Slides>78</Slides>
  <Notes>0</Notes>
  <HiddenSlides>0</HiddenSlides>
  <MMClips>1</MMClips>
  <ScaleCrop>false</ScaleCrop>
  <HeadingPairs>
    <vt:vector size="4" baseType="variant">
      <vt:variant>
        <vt:lpstr>Theme</vt:lpstr>
      </vt:variant>
      <vt:variant>
        <vt:i4>1</vt:i4>
      </vt:variant>
      <vt:variant>
        <vt:lpstr>Slide Titles</vt:lpstr>
      </vt:variant>
      <vt:variant>
        <vt:i4>78</vt:i4>
      </vt:variant>
    </vt:vector>
  </HeadingPairs>
  <TitlesOfParts>
    <vt:vector size="79" baseType="lpstr">
      <vt:lpstr>Ocean</vt:lpstr>
      <vt:lpstr>MINISTRY OF FINANCE AND THE ECONOMY</vt:lpstr>
      <vt:lpstr>                                           TENDERING PROCEDURES</vt:lpstr>
      <vt:lpstr>TENDERING PROCEDURES</vt:lpstr>
      <vt:lpstr>TENDERING PROCEDURES</vt:lpstr>
      <vt:lpstr>TENDERING PROCEDURES</vt:lpstr>
      <vt:lpstr>Procurement in the State Agencies</vt:lpstr>
      <vt:lpstr>Procurement – Government of the Republic of Trinidad and Tobago</vt:lpstr>
      <vt:lpstr>Procurement – Government of Trinidad and Tobago</vt:lpstr>
      <vt:lpstr>Procurement – Government of the Republic of Trinidad and Tobago</vt:lpstr>
      <vt:lpstr>Public Procurement</vt:lpstr>
      <vt:lpstr>Public Procurement</vt:lpstr>
      <vt:lpstr>Public Procurement</vt:lpstr>
      <vt:lpstr>Public Procurement</vt:lpstr>
      <vt:lpstr>Public Procurement</vt:lpstr>
      <vt:lpstr>The  Procurement Cycle</vt:lpstr>
      <vt:lpstr> THE PROCUREMENT CYCLE</vt:lpstr>
      <vt:lpstr>Determination of Needs for the Entity</vt:lpstr>
      <vt:lpstr>Reconciliation of Needs vs Funding</vt:lpstr>
      <vt:lpstr>Preparation of Instructions to Bidders</vt:lpstr>
      <vt:lpstr>Selection of Procurement Method</vt:lpstr>
      <vt:lpstr>Public Tendering</vt:lpstr>
      <vt:lpstr>Sole Tendering </vt:lpstr>
      <vt:lpstr>Sole Tendering cont’d…</vt:lpstr>
      <vt:lpstr>Sole  Selective Tendering</vt:lpstr>
      <vt:lpstr>Procurement Methods</vt:lpstr>
      <vt:lpstr> Procurement Methods </vt:lpstr>
      <vt:lpstr>Publication of Invitation  </vt:lpstr>
      <vt:lpstr>Tender Notice –  Public Tendering</vt:lpstr>
      <vt:lpstr>Tender Notice – Public Tendering</vt:lpstr>
      <vt:lpstr>Tender Notice –  Public Tendering</vt:lpstr>
      <vt:lpstr>Tender Notice –  Public Tendering</vt:lpstr>
      <vt:lpstr>Publication of Invitation – Tender Notice</vt:lpstr>
      <vt:lpstr>Receipt of Tenders</vt:lpstr>
      <vt:lpstr>Opening of Tender Box</vt:lpstr>
      <vt:lpstr>Invitation of Tenders</vt:lpstr>
      <vt:lpstr>Types of Tendering - Public Tendering</vt:lpstr>
      <vt:lpstr>Types of Tendering - Selective Tendering</vt:lpstr>
      <vt:lpstr>Types of Tendering - Sole Selection</vt:lpstr>
      <vt:lpstr>CLARIFICATION</vt:lpstr>
      <vt:lpstr>Report on the Opening of Tenders</vt:lpstr>
      <vt:lpstr>Report on the Opening of Tenders</vt:lpstr>
      <vt:lpstr>Report on the Opening of Tenders</vt:lpstr>
      <vt:lpstr>Evaluation of Tenders</vt:lpstr>
      <vt:lpstr>Evaluation of Tenders</vt:lpstr>
      <vt:lpstr>Evaluation of Tenders</vt:lpstr>
      <vt:lpstr>Evaluation of Tenders</vt:lpstr>
      <vt:lpstr>Evaluation of Tenders</vt:lpstr>
      <vt:lpstr>An  Example of the Score Factors for a Simple Evaluation Process</vt:lpstr>
      <vt:lpstr>Example: Request for Proposal (RFP) – Consultancy -  Points Allocated</vt:lpstr>
      <vt:lpstr>Example: Request for Proposal – </vt:lpstr>
      <vt:lpstr>The Evaluation Report</vt:lpstr>
      <vt:lpstr>Evaluation of Tenders</vt:lpstr>
      <vt:lpstr>Evaluation of Tenders</vt:lpstr>
      <vt:lpstr>Selection of the Supplier/Contractor or a Consultant</vt:lpstr>
      <vt:lpstr>Issuance of Letter of Acceptance</vt:lpstr>
      <vt:lpstr>Letters of Award</vt:lpstr>
      <vt:lpstr>Finalization and Execution of Contract</vt:lpstr>
      <vt:lpstr>Finalization and Execution of Contract</vt:lpstr>
      <vt:lpstr>Terms and Conditions of Contract</vt:lpstr>
      <vt:lpstr>Terms and Conditions of Contract continued/….</vt:lpstr>
      <vt:lpstr>ISSUANCE OF ORDERS AND INSTRUCTIONS</vt:lpstr>
      <vt:lpstr> CONTRACT ADMINISTRATION - RECEIPT OF GOODS, SERVICES AND CONSULTANCIES </vt:lpstr>
      <vt:lpstr>PAYMENTS</vt:lpstr>
      <vt:lpstr>Lessons learnt</vt:lpstr>
      <vt:lpstr>Redress for Protesting bidders</vt:lpstr>
      <vt:lpstr> Frequently Asked Questions  </vt:lpstr>
      <vt:lpstr>Frequently Asked Questions</vt:lpstr>
      <vt:lpstr>Frequently Asked Questions </vt:lpstr>
      <vt:lpstr>Frequently Asked Questions</vt:lpstr>
      <vt:lpstr>Frequently Asked Questions</vt:lpstr>
      <vt:lpstr>Frequently Asked Questions</vt:lpstr>
      <vt:lpstr>Frequently Asked Questions</vt:lpstr>
      <vt:lpstr>Frequently Asked Questions</vt:lpstr>
      <vt:lpstr>Frequently Asked Questions</vt:lpstr>
      <vt:lpstr>Frequently Asked Questions</vt:lpstr>
      <vt:lpstr>Frequently Asked Questions</vt:lpstr>
      <vt:lpstr>CONCLUSION</vt:lpstr>
      <vt:lpstr>THANK   YOU!!!!</vt:lpstr>
    </vt:vector>
  </TitlesOfParts>
  <Company>CTB</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Steps in the Procurement Process</dc:title>
  <dc:creator>t_contracts</dc:creator>
  <cp:lastModifiedBy>Indrani Rampersad</cp:lastModifiedBy>
  <cp:revision>351</cp:revision>
  <cp:lastPrinted>2014-04-12T18:37:20Z</cp:lastPrinted>
  <dcterms:created xsi:type="dcterms:W3CDTF">2004-01-14T19:05:13Z</dcterms:created>
  <dcterms:modified xsi:type="dcterms:W3CDTF">2014-04-15T18:26:32Z</dcterms:modified>
</cp:coreProperties>
</file>